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09" r:id="rId2"/>
    <p:sldMasterId id="2147483764" r:id="rId3"/>
    <p:sldMasterId id="2147483755" r:id="rId4"/>
    <p:sldMasterId id="2147483775" r:id="rId5"/>
    <p:sldMasterId id="2147483778" r:id="rId6"/>
    <p:sldMasterId id="2147483780" r:id="rId7"/>
  </p:sldMasterIdLst>
  <p:notesMasterIdLst>
    <p:notesMasterId r:id="rId51"/>
  </p:notesMasterIdLst>
  <p:handoutMasterIdLst>
    <p:handoutMasterId r:id="rId52"/>
  </p:handoutMasterIdLst>
  <p:sldIdLst>
    <p:sldId id="397" r:id="rId8"/>
    <p:sldId id="349" r:id="rId9"/>
    <p:sldId id="364" r:id="rId10"/>
    <p:sldId id="332" r:id="rId11"/>
    <p:sldId id="352" r:id="rId12"/>
    <p:sldId id="351" r:id="rId13"/>
    <p:sldId id="398" r:id="rId14"/>
    <p:sldId id="322" r:id="rId15"/>
    <p:sldId id="354" r:id="rId16"/>
    <p:sldId id="355" r:id="rId17"/>
    <p:sldId id="333" r:id="rId18"/>
    <p:sldId id="357" r:id="rId19"/>
    <p:sldId id="359" r:id="rId20"/>
    <p:sldId id="360" r:id="rId21"/>
    <p:sldId id="361" r:id="rId22"/>
    <p:sldId id="404" r:id="rId23"/>
    <p:sldId id="405" r:id="rId24"/>
    <p:sldId id="363" r:id="rId25"/>
    <p:sldId id="368" r:id="rId26"/>
    <p:sldId id="358" r:id="rId27"/>
    <p:sldId id="365" r:id="rId28"/>
    <p:sldId id="366" r:id="rId29"/>
    <p:sldId id="367" r:id="rId30"/>
    <p:sldId id="370" r:id="rId31"/>
    <p:sldId id="371" r:id="rId32"/>
    <p:sldId id="372" r:id="rId33"/>
    <p:sldId id="374" r:id="rId34"/>
    <p:sldId id="376" r:id="rId35"/>
    <p:sldId id="377" r:id="rId36"/>
    <p:sldId id="378" r:id="rId37"/>
    <p:sldId id="379" r:id="rId38"/>
    <p:sldId id="380" r:id="rId39"/>
    <p:sldId id="383" r:id="rId40"/>
    <p:sldId id="384" r:id="rId41"/>
    <p:sldId id="399" r:id="rId42"/>
    <p:sldId id="386" r:id="rId43"/>
    <p:sldId id="387" r:id="rId44"/>
    <p:sldId id="388" r:id="rId45"/>
    <p:sldId id="400" r:id="rId46"/>
    <p:sldId id="403" r:id="rId47"/>
    <p:sldId id="402" r:id="rId48"/>
    <p:sldId id="395" r:id="rId49"/>
    <p:sldId id="338" r:id="rId5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chmar, Chris" initials="KC" lastIdx="2" clrIdx="0">
    <p:extLst>
      <p:ext uri="{19B8F6BF-5375-455C-9EA6-DF929625EA0E}">
        <p15:presenceInfo xmlns:p15="http://schemas.microsoft.com/office/powerpoint/2012/main" userId="S-1-5-21-791635995-249921262-1233803906-137225" providerId="AD"/>
      </p:ext>
    </p:extLst>
  </p:cmAuthor>
  <p:cmAuthor id="2" name="Kemper, Anne" initials="KA" lastIdx="6" clrIdx="1">
    <p:extLst>
      <p:ext uri="{19B8F6BF-5375-455C-9EA6-DF929625EA0E}">
        <p15:presenceInfo xmlns:p15="http://schemas.microsoft.com/office/powerpoint/2012/main" userId="S::akemper@Collegeboard.org::f2ec9452-471e-4440-8e6e-000741ae03cc" providerId="AD"/>
      </p:ext>
    </p:extLst>
  </p:cmAuthor>
  <p:cmAuthor id="3" name="Fredrickson, Katherine" initials="FK" lastIdx="9" clrIdx="2">
    <p:extLst>
      <p:ext uri="{19B8F6BF-5375-455C-9EA6-DF929625EA0E}">
        <p15:presenceInfo xmlns:p15="http://schemas.microsoft.com/office/powerpoint/2012/main" userId="S::kfredrickson@Collegeboard.org::2f770401-414d-4078-b1cb-0f18719962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9D3"/>
    <a:srgbClr val="843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8" autoAdjust="0"/>
    <p:restoredTop sz="94434" autoAdjust="0"/>
  </p:normalViewPr>
  <p:slideViewPr>
    <p:cSldViewPr snapToGrid="0" snapToObjects="1">
      <p:cViewPr varScale="1">
        <p:scale>
          <a:sx n="76" d="100"/>
          <a:sy n="76" d="100"/>
        </p:scale>
        <p:origin x="132" y="576"/>
      </p:cViewPr>
      <p:guideLst>
        <p:guide orient="horz" pos="4032"/>
        <p:guide pos="2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656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61FF226-DC6E-CF46-9887-DE4AB70041F7}" type="datetimeFigureOut">
              <a:rPr lang="en-US" smtClean="0"/>
              <a:t>4/8/2019</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431DA3F-A467-A24A-8BE9-586F009792A9}" type="slidenum">
              <a:rPr lang="en-US" smtClean="0"/>
              <a:t>‹#›</a:t>
            </a:fld>
            <a:endParaRPr lang="en-US" dirty="0"/>
          </a:p>
        </p:txBody>
      </p:sp>
    </p:spTree>
    <p:extLst>
      <p:ext uri="{BB962C8B-B14F-4D97-AF65-F5344CB8AC3E}">
        <p14:creationId xmlns:p14="http://schemas.microsoft.com/office/powerpoint/2010/main" val="939615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9C8764C-90B5-DB43-8086-8AB00EB0C2C4}" type="datetimeFigureOut">
              <a:rPr lang="en-US" smtClean="0"/>
              <a:t>4/8/2019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F3EC56D-A4BA-4A41-B0DB-BC0A1EBC2E62}" type="slidenum">
              <a:rPr lang="en-US" smtClean="0"/>
              <a:t>‹#›</a:t>
            </a:fld>
            <a:endParaRPr lang="en-US" dirty="0"/>
          </a:p>
        </p:txBody>
      </p:sp>
    </p:spTree>
    <p:extLst>
      <p:ext uri="{BB962C8B-B14F-4D97-AF65-F5344CB8AC3E}">
        <p14:creationId xmlns:p14="http://schemas.microsoft.com/office/powerpoint/2010/main" val="205168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1</a:t>
            </a:fld>
            <a:endParaRPr lang="en-US" dirty="0"/>
          </a:p>
        </p:txBody>
      </p:sp>
    </p:spTree>
    <p:extLst>
      <p:ext uri="{BB962C8B-B14F-4D97-AF65-F5344CB8AC3E}">
        <p14:creationId xmlns:p14="http://schemas.microsoft.com/office/powerpoint/2010/main" val="99050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7</a:t>
            </a:fld>
            <a:endParaRPr lang="en-US" dirty="0"/>
          </a:p>
        </p:txBody>
      </p:sp>
    </p:spTree>
    <p:extLst>
      <p:ext uri="{BB962C8B-B14F-4D97-AF65-F5344CB8AC3E}">
        <p14:creationId xmlns:p14="http://schemas.microsoft.com/office/powerpoint/2010/main" val="63143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8</a:t>
            </a:fld>
            <a:endParaRPr lang="en-US" dirty="0"/>
          </a:p>
        </p:txBody>
      </p:sp>
    </p:spTree>
    <p:extLst>
      <p:ext uri="{BB962C8B-B14F-4D97-AF65-F5344CB8AC3E}">
        <p14:creationId xmlns:p14="http://schemas.microsoft.com/office/powerpoint/2010/main" val="801911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3059" y="617802"/>
            <a:ext cx="4471173" cy="1301895"/>
          </a:xfrm>
        </p:spPr>
        <p:txBody>
          <a:bodyPr wrap="square" lIns="0" tIns="137160" rIns="0" bIns="0" anchor="t" anchorCtr="0">
            <a:spAutoFit/>
          </a:bodyPr>
          <a:lstStyle>
            <a:lvl1pPr>
              <a:defRPr sz="4200">
                <a:solidFill>
                  <a:schemeClr val="tx1"/>
                </a:solidFill>
              </a:defRPr>
            </a:lvl1pPr>
          </a:lstStyle>
          <a:p>
            <a:r>
              <a:rPr lang="en-US" dirty="0"/>
              <a:t>Presentation Title</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453286" y="1924842"/>
            <a:ext cx="4471173" cy="784830"/>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9" name="Text Placeholder 21"/>
          <p:cNvSpPr>
            <a:spLocks noGrp="1"/>
          </p:cNvSpPr>
          <p:nvPr>
            <p:ph type="body" sz="quarter" idx="12" hasCustomPrompt="1"/>
          </p:nvPr>
        </p:nvSpPr>
        <p:spPr>
          <a:xfrm>
            <a:off x="464773" y="5047792"/>
            <a:ext cx="4579530" cy="166199"/>
          </a:xfrm>
        </p:spPr>
        <p:txBody>
          <a:bodyPr wrap="square" lIns="0" tIns="0" rIns="0" bIns="0" anchor="b" anchorCtr="0">
            <a:spAutoFit/>
          </a:bodyPr>
          <a:lstStyle>
            <a:lvl1pPr marL="0" indent="0">
              <a:buNone/>
              <a:defRPr sz="1200">
                <a:solidFill>
                  <a:schemeClr val="tx1"/>
                </a:solidFill>
                <a:latin typeface="Roboto" charset="0"/>
                <a:ea typeface="Roboto" charset="0"/>
                <a:cs typeface="Roboto"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a:t>
            </a:r>
          </a:p>
        </p:txBody>
      </p:sp>
      <p:pic>
        <p:nvPicPr>
          <p:cNvPr id="10" name="Picture 9" descr="CB16029_PPTTemplates_TitleAndDividers_AP-04.jpg"/>
          <p:cNvPicPr>
            <a:picLocks noChangeAspect="1"/>
          </p:cNvPicPr>
          <p:nvPr userDrawn="1"/>
        </p:nvPicPr>
        <p:blipFill rotWithShape="1">
          <a:blip r:embed="rId2">
            <a:extLst>
              <a:ext uri="{28A0092B-C50C-407E-A947-70E740481C1C}">
                <a14:useLocalDpi xmlns:a14="http://schemas.microsoft.com/office/drawing/2010/main" val="0"/>
              </a:ext>
            </a:extLst>
          </a:blip>
          <a:srcRect l="46428"/>
          <a:stretch/>
        </p:blipFill>
        <p:spPr>
          <a:xfrm>
            <a:off x="5660570" y="0"/>
            <a:ext cx="6531429" cy="6854430"/>
          </a:xfrm>
          <a:prstGeom prst="rect">
            <a:avLst/>
          </a:prstGeom>
        </p:spPr>
      </p:pic>
    </p:spTree>
    <p:extLst>
      <p:ext uri="{BB962C8B-B14F-4D97-AF65-F5344CB8AC3E}">
        <p14:creationId xmlns:p14="http://schemas.microsoft.com/office/powerpoint/2010/main" val="87335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Slide — No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Rectangle 6"/>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Roboto Slab" charset="0"/>
                <a:ea typeface="Roboto Slab" charset="0"/>
                <a:cs typeface="Roboto Slab" charset="0"/>
              </a:defRPr>
            </a:lvl1pPr>
          </a:lstStyle>
          <a:p>
            <a:r>
              <a:rPr lang="en-US" dirty="0"/>
              <a:t>Divider, call-out, etc.</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262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Slide — No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Roboto Slab" charset="0"/>
                <a:ea typeface="Roboto Slab" charset="0"/>
                <a:cs typeface="Roboto Slab" charset="0"/>
              </a:defRPr>
            </a:lvl1pPr>
          </a:lstStyle>
          <a:p>
            <a:r>
              <a:rPr lang="en-US" dirty="0"/>
              <a:t>Divider, call-out, etc.</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0732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Tree>
    <p:extLst>
      <p:ext uri="{BB962C8B-B14F-4D97-AF65-F5344CB8AC3E}">
        <p14:creationId xmlns:p14="http://schemas.microsoft.com/office/powerpoint/2010/main" val="39522786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918544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239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79542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050310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52207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63188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ntent Slide - Paragrap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E9C267-FC72-D447-BF05-09A3351C68C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7" name="Text Placeholder 14"/>
          <p:cNvSpPr>
            <a:spLocks noGrp="1"/>
          </p:cNvSpPr>
          <p:nvPr>
            <p:ph type="body" sz="quarter" idx="13" hasCustomPrompt="1"/>
          </p:nvPr>
        </p:nvSpPr>
        <p:spPr>
          <a:xfrm>
            <a:off x="466725" y="1149061"/>
            <a:ext cx="8704734" cy="477054"/>
          </a:xfrm>
          <a:prstGeom prst="rect">
            <a:avLst/>
          </a:prstGeom>
          <a:noFill/>
        </p:spPr>
        <p:txBody>
          <a:bodyPr wrap="square" lIns="0" tIns="228600" rIns="0" bIns="0">
            <a:spAutoFit/>
          </a:bodyPr>
          <a:lstStyle>
            <a:lvl1pPr marL="0" indent="0">
              <a:buNone/>
              <a:defRPr sz="1600" b="1">
                <a:solidFill>
                  <a:srgbClr val="009CDE"/>
                </a:solidFill>
                <a:latin typeface="Roboto Slab" charset="0"/>
                <a:ea typeface="Roboto Slab" charset="0"/>
                <a:cs typeface="Roboto Slab" charset="0"/>
              </a:defRPr>
            </a:lvl1pPr>
          </a:lstStyle>
          <a:p>
            <a:pPr lvl="0"/>
            <a:r>
              <a:rPr lang="en-US" dirty="0"/>
              <a:t>Subtitle goes here — align top of subtitle box with bottom of title box. </a:t>
            </a:r>
          </a:p>
        </p:txBody>
      </p:sp>
      <p:sp>
        <p:nvSpPr>
          <p:cNvPr id="8" name="Content Placeholder 2"/>
          <p:cNvSpPr>
            <a:spLocks noGrp="1"/>
          </p:cNvSpPr>
          <p:nvPr>
            <p:ph idx="14" hasCustomPrompt="1"/>
          </p:nvPr>
        </p:nvSpPr>
        <p:spPr>
          <a:xfrm>
            <a:off x="466725" y="1917290"/>
            <a:ext cx="4884018" cy="4185943"/>
          </a:xfrm>
          <a:prstGeom prst="rect">
            <a:avLst/>
          </a:prstGeom>
        </p:spPr>
        <p:txBody>
          <a:bodyPr lIns="0" tIns="228600" rIns="0" bIns="0"/>
          <a:lstStyle>
            <a:lvl1pPr marL="0" indent="0">
              <a:lnSpc>
                <a:spcPct val="100000"/>
              </a:lnSpc>
              <a:buClr>
                <a:schemeClr val="accent2"/>
              </a:buClr>
              <a:buFont typeface="Arial" charset="0"/>
              <a:buNone/>
              <a:defRPr sz="1600" baseline="0">
                <a:solidFill>
                  <a:srgbClr val="009CDE"/>
                </a:solidFill>
                <a:latin typeface="Roboto" charset="0"/>
                <a:ea typeface="Roboto" charset="0"/>
                <a:cs typeface="Roboto" charset="0"/>
              </a:defRPr>
            </a:lvl1pPr>
            <a:lvl2pPr marL="457200" indent="0">
              <a:buClr>
                <a:schemeClr val="accent2"/>
              </a:buClr>
              <a:buNone/>
              <a:defRPr sz="1600">
                <a:latin typeface="Roboto" charset="0"/>
                <a:ea typeface="Roboto" charset="0"/>
                <a:cs typeface="Roboto" charset="0"/>
              </a:defRPr>
            </a:lvl2pPr>
            <a:lvl3pPr marL="914400" indent="0">
              <a:buClr>
                <a:schemeClr val="accent2"/>
              </a:buClr>
              <a:buNone/>
              <a:defRPr sz="1600">
                <a:latin typeface="Roboto" charset="0"/>
                <a:ea typeface="Roboto" charset="0"/>
                <a:cs typeface="Roboto" charset="0"/>
              </a:defRPr>
            </a:lvl3pPr>
            <a:lvl4pPr marL="1371600" indent="0">
              <a:buClr>
                <a:schemeClr val="accent2"/>
              </a:buClr>
              <a:buNone/>
              <a:defRPr sz="1600">
                <a:latin typeface="Roboto" charset="0"/>
                <a:ea typeface="Roboto" charset="0"/>
                <a:cs typeface="Roboto" charset="0"/>
              </a:defRPr>
            </a:lvl4pPr>
            <a:lvl5pPr marL="1828800" indent="0">
              <a:buClr>
                <a:schemeClr val="accent2"/>
              </a:buClr>
              <a:buNone/>
              <a:defRPr sz="1600">
                <a:latin typeface="Roboto" charset="0"/>
                <a:ea typeface="Roboto" charset="0"/>
                <a:cs typeface="Roboto" charset="0"/>
              </a:defRPr>
            </a:lvl5pPr>
          </a:lstStyle>
          <a:p>
            <a:pPr lvl="0"/>
            <a:r>
              <a:rPr lang="en-US" dirty="0"/>
              <a:t>Paragraph describing content to the right. </a:t>
            </a:r>
          </a:p>
        </p:txBody>
      </p:sp>
      <p:sp>
        <p:nvSpPr>
          <p:cNvPr id="9" name="Content Placeholder 2"/>
          <p:cNvSpPr>
            <a:spLocks noGrp="1"/>
          </p:cNvSpPr>
          <p:nvPr>
            <p:ph idx="15"/>
          </p:nvPr>
        </p:nvSpPr>
        <p:spPr>
          <a:xfrm>
            <a:off x="5636830" y="1917290"/>
            <a:ext cx="6096678" cy="4185943"/>
          </a:xfrm>
          <a:prstGeom prst="rect">
            <a:avLst/>
          </a:prstGeom>
        </p:spPr>
        <p:txBody>
          <a:bodyPr lIns="0" tIns="228600" rIns="0" bIns="0"/>
          <a:lstStyle>
            <a:lvl1pPr marL="285750" indent="-285750">
              <a:buClr>
                <a:srgbClr val="009CDE"/>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p:txBody>
      </p:sp>
      <p:sp>
        <p:nvSpPr>
          <p:cNvPr id="10" name="Text Placeholder 23"/>
          <p:cNvSpPr>
            <a:spLocks noGrp="1"/>
          </p:cNvSpPr>
          <p:nvPr>
            <p:ph type="body" sz="quarter" idx="16" hasCustomPrompt="1"/>
          </p:nvPr>
        </p:nvSpPr>
        <p:spPr>
          <a:xfrm>
            <a:off x="466725" y="646979"/>
            <a:ext cx="7697872" cy="494764"/>
          </a:xfrm>
          <a:prstGeom prst="rect">
            <a:avLst/>
          </a:prstGeom>
        </p:spPr>
        <p:txBody>
          <a:bodyPr vert="horz" lIns="0" tIns="0" rIns="0" bIns="0" anchor="t"/>
          <a:lstStyle>
            <a:lvl1pPr marL="0" indent="0">
              <a:buNone/>
              <a:defRPr sz="3600" baseline="0">
                <a:latin typeface="Roboto Slab Regular"/>
                <a:cs typeface="Roboto Slab Regular"/>
              </a:defRPr>
            </a:lvl1pPr>
          </a:lstStyle>
          <a:p>
            <a:pPr lvl="0"/>
            <a:r>
              <a:rPr lang="en-US" dirty="0"/>
              <a:t>Title of slide goes here.</a:t>
            </a:r>
          </a:p>
        </p:txBody>
      </p:sp>
    </p:spTree>
    <p:extLst>
      <p:ext uri="{BB962C8B-B14F-4D97-AF65-F5344CB8AC3E}">
        <p14:creationId xmlns:p14="http://schemas.microsoft.com/office/powerpoint/2010/main" val="89186082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3059" y="617802"/>
            <a:ext cx="4471173" cy="1301895"/>
          </a:xfrm>
        </p:spPr>
        <p:txBody>
          <a:bodyPr wrap="square" lIns="0" tIns="137160" rIns="0" bIns="0" anchor="t" anchorCtr="0">
            <a:spAutoFit/>
          </a:bodyPr>
          <a:lstStyle>
            <a:lvl1pPr>
              <a:defRPr sz="4200">
                <a:solidFill>
                  <a:schemeClr val="tx1"/>
                </a:solidFill>
              </a:defRPr>
            </a:lvl1pPr>
          </a:lstStyle>
          <a:p>
            <a:r>
              <a:rPr lang="en-US" dirty="0"/>
              <a:t>Presentation Title</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453286" y="1924842"/>
            <a:ext cx="4471173" cy="784830"/>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9" name="Text Placeholder 21"/>
          <p:cNvSpPr>
            <a:spLocks noGrp="1"/>
          </p:cNvSpPr>
          <p:nvPr>
            <p:ph type="body" sz="quarter" idx="12" hasCustomPrompt="1"/>
          </p:nvPr>
        </p:nvSpPr>
        <p:spPr>
          <a:xfrm>
            <a:off x="464773" y="5047792"/>
            <a:ext cx="4579530" cy="166199"/>
          </a:xfrm>
        </p:spPr>
        <p:txBody>
          <a:bodyPr wrap="square" lIns="0" tIns="0" rIns="0" bIns="0" anchor="b" anchorCtr="0">
            <a:spAutoFit/>
          </a:bodyPr>
          <a:lstStyle>
            <a:lvl1pPr marL="0" indent="0">
              <a:buNone/>
              <a:defRPr sz="1200">
                <a:solidFill>
                  <a:schemeClr val="tx1"/>
                </a:solidFill>
                <a:latin typeface="Roboto" charset="0"/>
                <a:ea typeface="Roboto" charset="0"/>
                <a:cs typeface="Roboto"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a:t>
            </a:r>
          </a:p>
        </p:txBody>
      </p:sp>
      <p:pic>
        <p:nvPicPr>
          <p:cNvPr id="10" name="Picture 9" descr="CB16029_PPTTemplates_TitleAndDividers_AP-06.jpg"/>
          <p:cNvPicPr>
            <a:picLocks noChangeAspect="1"/>
          </p:cNvPicPr>
          <p:nvPr userDrawn="1"/>
        </p:nvPicPr>
        <p:blipFill rotWithShape="1">
          <a:blip r:embed="rId2">
            <a:extLst>
              <a:ext uri="{28A0092B-C50C-407E-A947-70E740481C1C}">
                <a14:useLocalDpi xmlns:a14="http://schemas.microsoft.com/office/drawing/2010/main" val="0"/>
              </a:ext>
            </a:extLst>
          </a:blip>
          <a:srcRect l="46001"/>
          <a:stretch/>
        </p:blipFill>
        <p:spPr>
          <a:xfrm>
            <a:off x="5606142" y="0"/>
            <a:ext cx="6580923" cy="6858000"/>
          </a:xfrm>
          <a:prstGeom prst="rect">
            <a:avLst/>
          </a:prstGeom>
        </p:spPr>
      </p:pic>
    </p:spTree>
    <p:extLst>
      <p:ext uri="{BB962C8B-B14F-4D97-AF65-F5344CB8AC3E}">
        <p14:creationId xmlns:p14="http://schemas.microsoft.com/office/powerpoint/2010/main" val="138534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ntent Slide -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E9C267-FC72-D447-BF05-09A3351C68C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4" name="Text Placeholder 14"/>
          <p:cNvSpPr>
            <a:spLocks noGrp="1"/>
          </p:cNvSpPr>
          <p:nvPr>
            <p:ph type="body" sz="quarter" idx="13" hasCustomPrompt="1"/>
          </p:nvPr>
        </p:nvSpPr>
        <p:spPr>
          <a:xfrm>
            <a:off x="466725" y="1149937"/>
            <a:ext cx="8704734" cy="477054"/>
          </a:xfrm>
          <a:prstGeom prst="rect">
            <a:avLst/>
          </a:prstGeom>
        </p:spPr>
        <p:txBody>
          <a:bodyPr wrap="square" lIns="0" tIns="228600" rIns="0" bIns="0">
            <a:spAutoFit/>
          </a:bodyPr>
          <a:lstStyle>
            <a:lvl1pPr marL="0" indent="0">
              <a:buNone/>
              <a:defRPr sz="1600" b="1">
                <a:solidFill>
                  <a:srgbClr val="009CDE"/>
                </a:solidFill>
                <a:latin typeface="Roboto Slab" charset="0"/>
                <a:ea typeface="Roboto Slab" charset="0"/>
                <a:cs typeface="Roboto Slab" charset="0"/>
              </a:defRPr>
            </a:lvl1pPr>
          </a:lstStyle>
          <a:p>
            <a:pPr lvl="0"/>
            <a:r>
              <a:rPr lang="en-US" dirty="0"/>
              <a:t>Subtitle goes here — align top of subtitle box with bottom of title box. </a:t>
            </a:r>
          </a:p>
        </p:txBody>
      </p:sp>
      <p:sp>
        <p:nvSpPr>
          <p:cNvPr id="5" name="Content Placeholder 2"/>
          <p:cNvSpPr>
            <a:spLocks noGrp="1"/>
          </p:cNvSpPr>
          <p:nvPr>
            <p:ph idx="1"/>
          </p:nvPr>
        </p:nvSpPr>
        <p:spPr>
          <a:xfrm>
            <a:off x="466725" y="1917290"/>
            <a:ext cx="4884018" cy="4185943"/>
          </a:xfrm>
          <a:prstGeom prst="rect">
            <a:avLst/>
          </a:prstGeom>
        </p:spPr>
        <p:txBody>
          <a:bodyPr lIns="0" tIns="228600" rIns="0" bIns="0"/>
          <a:lstStyle>
            <a:lvl1pPr marL="285750" indent="-285750">
              <a:buClr>
                <a:srgbClr val="009CDE"/>
              </a:buClr>
              <a:buFont typeface="Arial"/>
              <a:buChar char="•"/>
              <a:defRPr sz="1600">
                <a:latin typeface="Roboto" charset="0"/>
                <a:ea typeface="Roboto" charset="0"/>
                <a:cs typeface="Roboto" charset="0"/>
              </a:defRPr>
            </a:lvl1pPr>
            <a:lvl2pPr marL="742950" indent="-285750">
              <a:buClr>
                <a:srgbClr val="009CDE"/>
              </a:buClr>
              <a:buFont typeface="Arial"/>
              <a:buChar char="•"/>
              <a:defRPr sz="1600">
                <a:latin typeface="Roboto" charset="0"/>
                <a:ea typeface="Roboto" charset="0"/>
                <a:cs typeface="Roboto" charset="0"/>
              </a:defRPr>
            </a:lvl2pPr>
            <a:lvl3pPr marL="1200150" indent="-285750">
              <a:buClr>
                <a:srgbClr val="009CDE"/>
              </a:buClr>
              <a:buFont typeface="Arial"/>
              <a:buChar char="•"/>
              <a:defRPr sz="1600">
                <a:latin typeface="Roboto" charset="0"/>
                <a:ea typeface="Roboto" charset="0"/>
                <a:cs typeface="Roboto" charset="0"/>
              </a:defRPr>
            </a:lvl3pPr>
            <a:lvl4pPr marL="1657350" indent="-285750">
              <a:buClr>
                <a:srgbClr val="009CDE"/>
              </a:buClr>
              <a:buFont typeface="Arial"/>
              <a:buChar char="•"/>
              <a:defRPr sz="1600">
                <a:latin typeface="Roboto" charset="0"/>
                <a:ea typeface="Roboto" charset="0"/>
                <a:cs typeface="Roboto" charset="0"/>
              </a:defRPr>
            </a:lvl4pPr>
            <a:lvl5pPr marL="2114550" indent="-285750">
              <a:buClr>
                <a:srgbClr val="009CDE"/>
              </a:buClr>
              <a:buFont typeface="Arial"/>
              <a:buChar cha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4"/>
          </p:nvPr>
        </p:nvSpPr>
        <p:spPr>
          <a:xfrm>
            <a:off x="5636830" y="1917290"/>
            <a:ext cx="4884018" cy="4185943"/>
          </a:xfrm>
          <a:prstGeom prst="rect">
            <a:avLst/>
          </a:prstGeom>
        </p:spPr>
        <p:txBody>
          <a:bodyPr lIns="0" tIns="228600" rIns="0" bIns="0"/>
          <a:lstStyle>
            <a:lvl1pPr marL="285750" indent="-285750">
              <a:buClr>
                <a:srgbClr val="009CDE"/>
              </a:buClr>
              <a:buFont typeface="Arial"/>
              <a:buChar char="•"/>
              <a:defRPr sz="1600">
                <a:latin typeface="Roboto" charset="0"/>
                <a:ea typeface="Roboto" charset="0"/>
                <a:cs typeface="Roboto" charset="0"/>
              </a:defRPr>
            </a:lvl1pPr>
            <a:lvl2pPr marL="742950" indent="-285750">
              <a:buClr>
                <a:srgbClr val="009CDE"/>
              </a:buClr>
              <a:buFont typeface="Arial"/>
              <a:buChar char="•"/>
              <a:defRPr sz="1600">
                <a:latin typeface="Roboto" charset="0"/>
                <a:ea typeface="Roboto" charset="0"/>
                <a:cs typeface="Roboto" charset="0"/>
              </a:defRPr>
            </a:lvl2pPr>
            <a:lvl3pPr marL="1200150" indent="-285750">
              <a:buClr>
                <a:srgbClr val="009CDE"/>
              </a:buClr>
              <a:buFont typeface="Arial"/>
              <a:buChar char="•"/>
              <a:defRPr sz="1600">
                <a:latin typeface="Roboto" charset="0"/>
                <a:ea typeface="Roboto" charset="0"/>
                <a:cs typeface="Roboto" charset="0"/>
              </a:defRPr>
            </a:lvl3pPr>
            <a:lvl4pPr marL="1657350" indent="-285750">
              <a:buClr>
                <a:srgbClr val="009CDE"/>
              </a:buClr>
              <a:buFont typeface="Arial"/>
              <a:buChar char="•"/>
              <a:defRPr sz="1600">
                <a:latin typeface="Roboto" charset="0"/>
                <a:ea typeface="Roboto" charset="0"/>
                <a:cs typeface="Roboto" charset="0"/>
              </a:defRPr>
            </a:lvl4pPr>
            <a:lvl5pPr marL="2114550" indent="-285750">
              <a:buClr>
                <a:srgbClr val="009CDE"/>
              </a:buClr>
              <a:buFont typeface="Arial"/>
              <a:buChar cha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3"/>
          <p:cNvSpPr>
            <a:spLocks noGrp="1"/>
          </p:cNvSpPr>
          <p:nvPr>
            <p:ph type="body" sz="quarter" idx="15" hasCustomPrompt="1"/>
          </p:nvPr>
        </p:nvSpPr>
        <p:spPr>
          <a:xfrm>
            <a:off x="466725" y="646979"/>
            <a:ext cx="7697872" cy="494764"/>
          </a:xfrm>
          <a:prstGeom prst="rect">
            <a:avLst/>
          </a:prstGeom>
        </p:spPr>
        <p:txBody>
          <a:bodyPr vert="horz" lIns="0" tIns="0" rIns="0" bIns="0" anchor="t"/>
          <a:lstStyle>
            <a:lvl1pPr marL="0" indent="0">
              <a:buNone/>
              <a:defRPr sz="3600" baseline="0">
                <a:latin typeface="Roboto Slab Regular"/>
                <a:cs typeface="Roboto Slab Regular"/>
              </a:defRPr>
            </a:lvl1pPr>
          </a:lstStyle>
          <a:p>
            <a:pPr lvl="0"/>
            <a:r>
              <a:rPr lang="en-US" dirty="0"/>
              <a:t>Title of slide goes here.</a:t>
            </a:r>
          </a:p>
        </p:txBody>
      </p:sp>
    </p:spTree>
    <p:extLst>
      <p:ext uri="{BB962C8B-B14F-4D97-AF65-F5344CB8AC3E}">
        <p14:creationId xmlns:p14="http://schemas.microsoft.com/office/powerpoint/2010/main" val="29060142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 Content Slide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503" y="551631"/>
            <a:ext cx="3692013" cy="1243990"/>
          </a:xfrm>
          <a:prstGeom prst="rect">
            <a:avLst/>
          </a:prstGeom>
        </p:spPr>
        <p:txBody>
          <a:bodyPr lIns="0" tIns="0" rIns="0" bIns="0" anchor="b"/>
          <a:lstStyle>
            <a:lvl1pPr algn="l">
              <a:defRPr sz="4000" b="0" baseline="0"/>
            </a:lvl1pPr>
          </a:lstStyle>
          <a:p>
            <a:r>
              <a:rPr lang="en-US" dirty="0"/>
              <a:t>Title slide goes here.</a:t>
            </a:r>
          </a:p>
        </p:txBody>
      </p:sp>
      <p:sp>
        <p:nvSpPr>
          <p:cNvPr id="3" name="Content Placeholder 2"/>
          <p:cNvSpPr>
            <a:spLocks noGrp="1"/>
          </p:cNvSpPr>
          <p:nvPr>
            <p:ph idx="1" hasCustomPrompt="1"/>
          </p:nvPr>
        </p:nvSpPr>
        <p:spPr>
          <a:xfrm>
            <a:off x="4767263" y="551631"/>
            <a:ext cx="6815137" cy="5574532"/>
          </a:xfrm>
          <a:prstGeom prst="rect">
            <a:avLst/>
          </a:prstGeom>
        </p:spPr>
        <p:txBody>
          <a:bodyPr lIns="0" tIns="228600" rIns="0" bIns="0"/>
          <a:lstStyle>
            <a:lvl1pPr marL="285750" indent="-285750">
              <a:buClr>
                <a:srgbClr val="009CDE"/>
              </a:buClr>
              <a:buFont typeface="Arial"/>
              <a:buChar char="•"/>
              <a:defRPr sz="2000" b="1">
                <a:solidFill>
                  <a:schemeClr val="tx1"/>
                </a:solidFill>
                <a:latin typeface="Roboto Medium"/>
                <a:cs typeface="Roboto Medium"/>
              </a:defRPr>
            </a:lvl1pPr>
            <a:lvl2pPr marL="742950" indent="-285750">
              <a:buClr>
                <a:srgbClr val="009CDE"/>
              </a:buClr>
              <a:buFont typeface="Arial"/>
              <a:buChar char="•"/>
              <a:defRPr sz="2000" b="1">
                <a:solidFill>
                  <a:schemeClr val="tx1"/>
                </a:solidFill>
                <a:latin typeface="Roboto Medium"/>
                <a:cs typeface="Roboto Medium"/>
              </a:defRPr>
            </a:lvl2pPr>
            <a:lvl3pPr marL="1200150" indent="-285750">
              <a:buClr>
                <a:srgbClr val="009CDE"/>
              </a:buClr>
              <a:buFont typeface="Arial"/>
              <a:buChar char="•"/>
              <a:defRPr sz="2000" b="1">
                <a:solidFill>
                  <a:schemeClr val="tx1"/>
                </a:solidFill>
                <a:latin typeface="Roboto Medium"/>
                <a:cs typeface="Roboto Medium"/>
              </a:defRPr>
            </a:lvl3pPr>
            <a:lvl4pPr marL="1657350" indent="-285750">
              <a:buClr>
                <a:srgbClr val="009CDE"/>
              </a:buClr>
              <a:buFont typeface="Arial"/>
              <a:buChar char="•"/>
              <a:defRPr sz="2000" b="1">
                <a:solidFill>
                  <a:schemeClr val="tx1"/>
                </a:solidFill>
                <a:latin typeface="Roboto Medium"/>
                <a:cs typeface="Roboto Medium"/>
              </a:defRPr>
            </a:lvl4pPr>
            <a:lvl5pPr marL="2114550" indent="-285750">
              <a:buClr>
                <a:srgbClr val="009CDE"/>
              </a:buClr>
              <a:buFont typeface="Arial"/>
              <a:buChar char="•"/>
              <a:defRPr sz="2000" b="1">
                <a:solidFill>
                  <a:schemeClr val="tx1"/>
                </a:solidFill>
                <a:latin typeface="Roboto Medium"/>
                <a:cs typeface="Roboto Medium"/>
              </a:defRPr>
            </a:lvl5pPr>
            <a:lvl6pPr>
              <a:defRPr sz="2000"/>
            </a:lvl6pPr>
            <a:lvl7pPr>
              <a:defRPr sz="2000"/>
            </a:lvl7pPr>
            <a:lvl8pPr>
              <a:defRPr sz="2000"/>
            </a:lvl8pPr>
            <a:lvl9pPr>
              <a:defRPr sz="2000"/>
            </a:lvl9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4" name="Text Placeholder 3"/>
          <p:cNvSpPr>
            <a:spLocks noGrp="1"/>
          </p:cNvSpPr>
          <p:nvPr>
            <p:ph type="body" sz="half" idx="2" hasCustomPrompt="1"/>
          </p:nvPr>
        </p:nvSpPr>
        <p:spPr>
          <a:xfrm>
            <a:off x="478503" y="1803815"/>
            <a:ext cx="3692014" cy="1055738"/>
          </a:xfrm>
          <a:prstGeom prst="rect">
            <a:avLst/>
          </a:prstGeom>
        </p:spPr>
        <p:txBody>
          <a:bodyPr lIns="0" tIns="22860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rgbClr val="009CD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 goes here – align top of subtitle box with bottom of title box. </a:t>
            </a:r>
          </a:p>
        </p:txBody>
      </p:sp>
      <p:sp>
        <p:nvSpPr>
          <p:cNvPr id="8" name="Slide Number Placeholder 5"/>
          <p:cNvSpPr>
            <a:spLocks noGrp="1"/>
          </p:cNvSpPr>
          <p:nvPr>
            <p:ph type="sldNum" sz="quarter" idx="4"/>
          </p:nvPr>
        </p:nvSpPr>
        <p:spPr>
          <a:xfrm>
            <a:off x="8888708" y="6193618"/>
            <a:ext cx="2844800" cy="365125"/>
          </a:xfrm>
          <a:prstGeom prst="rect">
            <a:avLst/>
          </a:prstGeom>
        </p:spPr>
        <p:txBody>
          <a:bodyPr vert="horz" lIns="0" tIns="0" rIns="0" bIns="0" rtlCol="0" anchor="b"/>
          <a:lstStyle>
            <a:lvl1pPr algn="r">
              <a:defRPr sz="1200">
                <a:solidFill>
                  <a:schemeClr val="tx1">
                    <a:tint val="75000"/>
                  </a:schemeClr>
                </a:solidFill>
              </a:defRPr>
            </a:lvl1pPr>
          </a:lstStyle>
          <a:p>
            <a:fld id="{B6733D23-7979-984D-AD48-2B29D14C635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704296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 Content Slide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505" y="559824"/>
            <a:ext cx="3687096" cy="1429578"/>
          </a:xfrm>
          <a:prstGeom prst="rect">
            <a:avLst/>
          </a:prstGeom>
        </p:spPr>
        <p:txBody>
          <a:bodyPr lIns="0" tIns="0" rIns="0" bIns="0" anchor="b"/>
          <a:lstStyle>
            <a:lvl1pPr marL="0" indent="0" algn="l">
              <a:lnSpc>
                <a:spcPct val="90000"/>
              </a:lnSpc>
              <a:buFont typeface="+mj-lt"/>
              <a:buNone/>
              <a:defRPr sz="4800" b="0" baseline="0">
                <a:latin typeface="Roboto Slab Regular"/>
                <a:cs typeface="Roboto Slab Regular"/>
              </a:defRPr>
            </a:lvl1pPr>
          </a:lstStyle>
          <a:p>
            <a:r>
              <a:rPr lang="en-US" dirty="0"/>
              <a:t>Title slide goes here.</a:t>
            </a:r>
          </a:p>
        </p:txBody>
      </p:sp>
      <p:sp>
        <p:nvSpPr>
          <p:cNvPr id="3" name="Content Placeholder 2"/>
          <p:cNvSpPr>
            <a:spLocks noGrp="1"/>
          </p:cNvSpPr>
          <p:nvPr>
            <p:ph idx="1"/>
          </p:nvPr>
        </p:nvSpPr>
        <p:spPr>
          <a:xfrm>
            <a:off x="4767263" y="559824"/>
            <a:ext cx="6815137" cy="5566339"/>
          </a:xfrm>
          <a:prstGeom prst="rect">
            <a:avLst/>
          </a:prstGeom>
        </p:spPr>
        <p:txBody>
          <a:bodyPr lIns="0" tIns="228600" rIns="0" bIns="0"/>
          <a:lstStyle>
            <a:lvl1pPr marL="342900" indent="-342900">
              <a:buClr>
                <a:srgbClr val="009CDE"/>
              </a:buClr>
              <a:buFont typeface="Arial"/>
              <a:buChar char="•"/>
              <a:defRPr sz="2800">
                <a:latin typeface="Roboto Medium"/>
                <a:cs typeface="Roboto Medium"/>
              </a:defRPr>
            </a:lvl1pPr>
            <a:lvl2pPr marL="800100" indent="-342900">
              <a:buClr>
                <a:srgbClr val="009CDE"/>
              </a:buClr>
              <a:buFont typeface="Arial"/>
              <a:buChar char="•"/>
              <a:defRPr sz="2800">
                <a:latin typeface="Roboto Medium"/>
                <a:cs typeface="Roboto Medium"/>
              </a:defRPr>
            </a:lvl2pPr>
            <a:lvl3pPr marL="1257300" indent="-342900">
              <a:buClr>
                <a:srgbClr val="009CDE"/>
              </a:buClr>
              <a:buFont typeface="Arial"/>
              <a:buChar char="•"/>
              <a:defRPr sz="2800">
                <a:latin typeface="Roboto Medium"/>
                <a:cs typeface="Roboto Medium"/>
              </a:defRPr>
            </a:lvl3pPr>
            <a:lvl4pPr marL="1714500" indent="-342900">
              <a:buClr>
                <a:srgbClr val="009CDE"/>
              </a:buClr>
              <a:buFont typeface="Arial"/>
              <a:buChar char="•"/>
              <a:defRPr sz="2800">
                <a:latin typeface="Roboto Medium"/>
                <a:cs typeface="Roboto Medium"/>
              </a:defRPr>
            </a:lvl4pPr>
            <a:lvl5pPr marL="2171700" indent="-342900">
              <a:buClr>
                <a:srgbClr val="009CDE"/>
              </a:buClr>
              <a:buFont typeface="Arial"/>
              <a:buChar char="•"/>
              <a:defRPr sz="2800">
                <a:latin typeface="Roboto Medium"/>
                <a:cs typeface="Roboto Medium"/>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78506" y="1989403"/>
            <a:ext cx="3687096" cy="1667580"/>
          </a:xfrm>
          <a:prstGeom prst="rect">
            <a:avLst/>
          </a:prstGeom>
        </p:spPr>
        <p:txBody>
          <a:bodyPr lIns="0" tIns="22860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rgbClr val="009CDE"/>
                </a:solidFill>
                <a:latin typeface="Roboto Slab Regular"/>
                <a:cs typeface="Roboto Slab Regular"/>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 goes here – align top of subtitle box with bottom of title box. </a:t>
            </a:r>
          </a:p>
        </p:txBody>
      </p:sp>
      <p:sp>
        <p:nvSpPr>
          <p:cNvPr id="7" name="Slide Number Placeholder 6"/>
          <p:cNvSpPr>
            <a:spLocks noGrp="1"/>
          </p:cNvSpPr>
          <p:nvPr>
            <p:ph type="sldNum" sz="quarter" idx="12"/>
          </p:nvPr>
        </p:nvSpPr>
        <p:spPr>
          <a:xfrm>
            <a:off x="8893263" y="6192475"/>
            <a:ext cx="2844800" cy="365125"/>
          </a:xfrm>
        </p:spPr>
        <p:txBody>
          <a:bodyPr/>
          <a:lstStyle/>
          <a:p>
            <a:fld id="{58B64256-0847-0E43-8322-5E20E92606A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4975993"/>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 Content Slide —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pPr/>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8134"/>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Tree>
    <p:extLst>
      <p:ext uri="{BB962C8B-B14F-4D97-AF65-F5344CB8AC3E}">
        <p14:creationId xmlns:p14="http://schemas.microsoft.com/office/powerpoint/2010/main" val="3827914963"/>
      </p:ext>
    </p:extLst>
  </p:cSld>
  <p:clrMapOvr>
    <a:masterClrMapping/>
  </p:clrMapOvr>
  <p:transition spd="slow">
    <p:push dir="u"/>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793698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3" name="Picture 2" descr="Psa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hasCustomPrompt="1"/>
          </p:nvPr>
        </p:nvSpPr>
        <p:spPr>
          <a:xfrm>
            <a:off x="1452549" y="1929788"/>
            <a:ext cx="3733800" cy="1301895"/>
          </a:xfrm>
        </p:spPr>
        <p:txBody>
          <a:bodyPr lIns="0" tIns="137160" rIns="0" bIns="0" anchor="t" anchorCtr="0">
            <a:spAutoFit/>
          </a:bodyPr>
          <a:lstStyle>
            <a:lvl1pPr>
              <a:defRPr sz="4200">
                <a:solidFill>
                  <a:schemeClr val="tx1"/>
                </a:solidFill>
              </a:defRPr>
            </a:lvl1pPr>
          </a:lstStyle>
          <a:p>
            <a:r>
              <a:rPr lang="en-US" dirty="0"/>
              <a:t>Presentation Title</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452776" y="3236828"/>
            <a:ext cx="3733800" cy="1061829"/>
          </a:xfrm>
        </p:spPr>
        <p:txBody>
          <a:bodyPr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22" name="Text Placeholder 21"/>
          <p:cNvSpPr>
            <a:spLocks noGrp="1"/>
          </p:cNvSpPr>
          <p:nvPr>
            <p:ph type="body" sz="quarter" idx="12" hasCustomPrompt="1"/>
          </p:nvPr>
        </p:nvSpPr>
        <p:spPr>
          <a:xfrm>
            <a:off x="1458686" y="4995272"/>
            <a:ext cx="3824287" cy="166199"/>
          </a:xfrm>
        </p:spPr>
        <p:txBody>
          <a:bodyPr lIns="0" tIns="0" rIns="0" bIns="0" anchor="b" anchorCtr="0">
            <a:spAutoFit/>
          </a:bodyPr>
          <a:lstStyle>
            <a:lvl1pPr marL="0" indent="0">
              <a:buNone/>
              <a:defRPr sz="1200">
                <a:solidFill>
                  <a:schemeClr val="tx1"/>
                </a:solidFill>
                <a:latin typeface="Roboto" charset="0"/>
                <a:ea typeface="Roboto" charset="0"/>
                <a:cs typeface="Roboto"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a:t>
            </a:r>
          </a:p>
        </p:txBody>
      </p:sp>
    </p:spTree>
    <p:extLst>
      <p:ext uri="{BB962C8B-B14F-4D97-AF65-F5344CB8AC3E}">
        <p14:creationId xmlns:p14="http://schemas.microsoft.com/office/powerpoint/2010/main" val="14797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8635" y="617802"/>
            <a:ext cx="4471173" cy="1301895"/>
          </a:xfrm>
        </p:spPr>
        <p:txBody>
          <a:bodyPr wrap="square" lIns="0" tIns="137160" rIns="0" bIns="0" anchor="t" anchorCtr="0">
            <a:spAutoFit/>
          </a:bodyPr>
          <a:lstStyle>
            <a:lvl1pPr>
              <a:defRPr sz="4200">
                <a:solidFill>
                  <a:schemeClr val="tx1"/>
                </a:solidFill>
              </a:defRPr>
            </a:lvl1pPr>
          </a:lstStyle>
          <a:p>
            <a:r>
              <a:rPr lang="en-US" dirty="0"/>
              <a:t>Thank</a:t>
            </a:r>
            <a:br>
              <a:rPr lang="en-US" dirty="0"/>
            </a:br>
            <a:r>
              <a:rPr lang="en-US" dirty="0"/>
              <a:t>You.</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458862" y="1924842"/>
            <a:ext cx="4471173" cy="507831"/>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Additional information if necessary.</a:t>
            </a:r>
          </a:p>
        </p:txBody>
      </p:sp>
    </p:spTree>
    <p:extLst>
      <p:ext uri="{BB962C8B-B14F-4D97-AF65-F5344CB8AC3E}">
        <p14:creationId xmlns:p14="http://schemas.microsoft.com/office/powerpoint/2010/main" val="64029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 No Image">
    <p:spTree>
      <p:nvGrpSpPr>
        <p:cNvPr id="1" name=""/>
        <p:cNvGrpSpPr/>
        <p:nvPr/>
      </p:nvGrpSpPr>
      <p:grpSpPr>
        <a:xfrm>
          <a:off x="0" y="0"/>
          <a:ext cx="0" cy="0"/>
          <a:chOff x="0" y="0"/>
          <a:chExt cx="0" cy="0"/>
        </a:xfrm>
      </p:grpSpPr>
      <p:pic>
        <p:nvPicPr>
          <p:cNvPr id="8" name="Picture 7" descr="CB16029_PPTTemplates_TitleAndDividers_AP-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4430"/>
          </a:xfrm>
          <a:prstGeom prst="rect">
            <a:avLst/>
          </a:prstGeom>
        </p:spPr>
      </p:pic>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0" name="Title 7"/>
          <p:cNvSpPr>
            <a:spLocks noGrp="1"/>
          </p:cNvSpPr>
          <p:nvPr>
            <p:ph type="title" hasCustomPrompt="1"/>
          </p:nvPr>
        </p:nvSpPr>
        <p:spPr>
          <a:xfrm>
            <a:off x="1461257" y="1929062"/>
            <a:ext cx="4001193" cy="1301895"/>
          </a:xfrm>
          <a:prstGeom prst="rect">
            <a:avLst/>
          </a:prstGeom>
        </p:spPr>
        <p:txBody>
          <a:bodyPr wrap="square" lIns="0" tIns="137160" rIns="0" bIns="0" anchor="t" anchorCtr="0">
            <a:spAutoFit/>
          </a:bodyPr>
          <a:lstStyle>
            <a:lvl1pPr>
              <a:defRPr sz="4200">
                <a:solidFill>
                  <a:schemeClr val="tx1"/>
                </a:solidFill>
                <a:latin typeface="Roboto Slab" charset="0"/>
                <a:ea typeface="Roboto Slab" charset="0"/>
                <a:cs typeface="Roboto Slab" charset="0"/>
              </a:defRPr>
            </a:lvl1pPr>
          </a:lstStyle>
          <a:p>
            <a:r>
              <a:rPr lang="en-US" dirty="0"/>
              <a:t>Divider, call-out, etc.</a:t>
            </a:r>
          </a:p>
        </p:txBody>
      </p:sp>
      <p:sp>
        <p:nvSpPr>
          <p:cNvPr id="11"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2" name="Text Placeholder 16"/>
          <p:cNvSpPr>
            <a:spLocks noGrp="1"/>
          </p:cNvSpPr>
          <p:nvPr>
            <p:ph type="body" sz="quarter" idx="10" hasCustomPrompt="1"/>
          </p:nvPr>
        </p:nvSpPr>
        <p:spPr>
          <a:xfrm>
            <a:off x="1461484" y="323610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accent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Tree>
    <p:extLst>
      <p:ext uri="{BB962C8B-B14F-4D97-AF65-F5344CB8AC3E}">
        <p14:creationId xmlns:p14="http://schemas.microsoft.com/office/powerpoint/2010/main" val="58610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 No Image">
    <p:spTree>
      <p:nvGrpSpPr>
        <p:cNvPr id="1" name=""/>
        <p:cNvGrpSpPr/>
        <p:nvPr/>
      </p:nvGrpSpPr>
      <p:grpSpPr>
        <a:xfrm>
          <a:off x="0" y="0"/>
          <a:ext cx="0" cy="0"/>
          <a:chOff x="0" y="0"/>
          <a:chExt cx="0" cy="0"/>
        </a:xfrm>
      </p:grpSpPr>
      <p:pic>
        <p:nvPicPr>
          <p:cNvPr id="11" name="Picture 10" descr="CB16029_PPTTemplates_TitleAndDividers_Corporate-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2" name="Rectangle 1"/>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Roboto Slab" charset="0"/>
                <a:ea typeface="Roboto Slab" charset="0"/>
                <a:cs typeface="Roboto Slab" charset="0"/>
              </a:defRPr>
            </a:lvl1pPr>
          </a:lstStyle>
          <a:p>
            <a:r>
              <a:rPr lang="en-US" dirty="0"/>
              <a:t>Divider, call-out, etc.</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740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 No Image">
    <p:spTree>
      <p:nvGrpSpPr>
        <p:cNvPr id="1" name=""/>
        <p:cNvGrpSpPr/>
        <p:nvPr/>
      </p:nvGrpSpPr>
      <p:grpSpPr>
        <a:xfrm>
          <a:off x="0" y="0"/>
          <a:ext cx="0" cy="0"/>
          <a:chOff x="0" y="0"/>
          <a:chExt cx="0" cy="0"/>
        </a:xfrm>
      </p:grpSpPr>
      <p:pic>
        <p:nvPicPr>
          <p:cNvPr id="11" name="Picture 10" descr="CB16029_PPTTemplates_TitleAndDividers_Corporate-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7" name="Rectangle 6"/>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Roboto Slab" charset="0"/>
                <a:ea typeface="Roboto Slab" charset="0"/>
                <a:cs typeface="Roboto Slab" charset="0"/>
              </a:defRPr>
            </a:lvl1pPr>
          </a:lstStyle>
          <a:p>
            <a:r>
              <a:rPr lang="en-US" dirty="0"/>
              <a:t>Divider, call-out, etc.</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9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 No Image">
    <p:spTree>
      <p:nvGrpSpPr>
        <p:cNvPr id="1" name=""/>
        <p:cNvGrpSpPr/>
        <p:nvPr/>
      </p:nvGrpSpPr>
      <p:grpSpPr>
        <a:xfrm>
          <a:off x="0" y="0"/>
          <a:ext cx="0" cy="0"/>
          <a:chOff x="0" y="0"/>
          <a:chExt cx="0" cy="0"/>
        </a:xfrm>
      </p:grpSpPr>
      <p:pic>
        <p:nvPicPr>
          <p:cNvPr id="11" name="Picture 10" descr="CB16029_PPTTemplates_TitleAndDividers_Corporate-1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7" name="Rectangle 6"/>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Roboto Slab" charset="0"/>
                <a:ea typeface="Roboto Slab" charset="0"/>
                <a:cs typeface="Roboto Slab" charset="0"/>
              </a:defRPr>
            </a:lvl1pPr>
          </a:lstStyle>
          <a:p>
            <a:r>
              <a:rPr lang="en-US" dirty="0"/>
              <a:t>Divider, call-out, etc.</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440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 No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p:spPr>
      </p:pic>
      <p:sp>
        <p:nvSpPr>
          <p:cNvPr id="12" name="Rectangle 11"/>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Roboto Slab" charset="0"/>
                <a:ea typeface="Roboto Slab" charset="0"/>
                <a:cs typeface="Roboto Slab" charset="0"/>
              </a:defRPr>
            </a:lvl1pPr>
          </a:lstStyle>
          <a:p>
            <a:r>
              <a:rPr lang="en-US" dirty="0"/>
              <a:t>Divider, call-out, etc.</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8497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3.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SAT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3325339"/>
      </p:ext>
    </p:extLst>
  </p:cSld>
  <p:clrMap bg1="lt1" tx1="dk1" bg2="lt2" tx2="dk2" accent1="accent1" accent2="accent2" accent3="accent3" accent4="accent4" accent5="accent5" accent6="accent6" hlink="hlink" folHlink="folHlink"/>
  <p:sldLayoutIdLst>
    <p:sldLayoutId id="2147483704" r:id="rId1"/>
    <p:sldLayoutId id="2147483741" r:id="rId2"/>
    <p:sldLayoutId id="2147483674" r:id="rId3"/>
    <p:sldLayoutId id="2147483734" r:id="rId4"/>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Roboto Slab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Roboto Slab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Roboto Slab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Roboto Slab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Roboto Slab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Roboto Slab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1520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48" r:id="rId3"/>
    <p:sldLayoutId id="2147483752" r:id="rId4"/>
    <p:sldLayoutId id="2147483783" r:id="rId5"/>
    <p:sldLayoutId id="2147483784" r:id="rId6"/>
    <p:sldLayoutId id="214748378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327DF-DF39-C949-8771-234F28D66E7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7" name="Picture 6" descr="C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167" y="6269614"/>
            <a:ext cx="1292760" cy="378119"/>
          </a:xfrm>
          <a:prstGeom prst="rect">
            <a:avLst/>
          </a:prstGeom>
        </p:spPr>
      </p:pic>
    </p:spTree>
    <p:extLst>
      <p:ext uri="{BB962C8B-B14F-4D97-AF65-F5344CB8AC3E}">
        <p14:creationId xmlns:p14="http://schemas.microsoft.com/office/powerpoint/2010/main" val="2244603175"/>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CB16029_PPTTemplates_TitleAndDividers_AP-0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4430"/>
          </a:xfrm>
          <a:prstGeom prst="rect">
            <a:avLst/>
          </a:prstGeom>
        </p:spPr>
      </p:pic>
      <p:sp>
        <p:nvSpPr>
          <p:cNvPr id="6" name="Slide Number Placeholder 5"/>
          <p:cNvSpPr>
            <a:spLocks noGrp="1"/>
          </p:cNvSpPr>
          <p:nvPr>
            <p:ph type="sldNum" sz="quarter" idx="4"/>
          </p:nvPr>
        </p:nvSpPr>
        <p:spPr>
          <a:xfrm>
            <a:off x="8990308" y="6193618"/>
            <a:ext cx="2743200" cy="365125"/>
          </a:xfrm>
          <a:prstGeom prst="rect">
            <a:avLst/>
          </a:prstGeom>
        </p:spPr>
        <p:txBody>
          <a:bodyPr vert="horz" lIns="0" tIns="0" rIns="0" bIns="0" rtlCol="0" anchor="b" anchorCtr="0"/>
          <a:lstStyle>
            <a:lvl1pPr algn="r">
              <a:defRPr sz="1200">
                <a:solidFill>
                  <a:schemeClr val="tx1">
                    <a:tint val="75000"/>
                  </a:schemeClr>
                </a:solidFill>
                <a:latin typeface="Roboto Slab" charset="0"/>
                <a:ea typeface="Roboto Slab" charset="0"/>
                <a:cs typeface="Roboto Slab" charset="0"/>
              </a:defRPr>
            </a:lvl1p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Tree>
    <p:extLst>
      <p:ext uri="{BB962C8B-B14F-4D97-AF65-F5344CB8AC3E}">
        <p14:creationId xmlns:p14="http://schemas.microsoft.com/office/powerpoint/2010/main" val="20207933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0308" y="628260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9C267-FC72-D447-BF05-09A3351C68C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Rectangle 7"/>
          <p:cNvSpPr/>
          <p:nvPr/>
        </p:nvSpPr>
        <p:spPr>
          <a:xfrm>
            <a:off x="466611" y="464489"/>
            <a:ext cx="6276679" cy="87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Calibri"/>
            </a:endParaRPr>
          </a:p>
        </p:txBody>
      </p:sp>
      <p:pic>
        <p:nvPicPr>
          <p:cNvPr id="5" name="Picture 4" descr="CB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67" y="6269614"/>
            <a:ext cx="1292760" cy="378119"/>
          </a:xfrm>
          <a:prstGeom prst="rect">
            <a:avLst/>
          </a:prstGeom>
        </p:spPr>
      </p:pic>
    </p:spTree>
    <p:extLst>
      <p:ext uri="{BB962C8B-B14F-4D97-AF65-F5344CB8AC3E}">
        <p14:creationId xmlns:p14="http://schemas.microsoft.com/office/powerpoint/2010/main" val="138862032"/>
      </p:ext>
    </p:extLst>
  </p:cSld>
  <p:clrMap bg1="lt1" tx1="dk1" bg2="lt2" tx2="dk2" accent1="accent1" accent2="accent2" accent3="accent3" accent4="accent4" accent5="accent5" accent6="accent6" hlink="hlink" folHlink="folHlink"/>
  <p:sldLayoutIdLst>
    <p:sldLayoutId id="2147483776" r:id="rId1"/>
    <p:sldLayoutId id="2147483777" r:id="rId2"/>
  </p:sldLayoutIdLst>
  <p:transition spd="slow">
    <p:push dir="u"/>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B16029_PPTTemplates_TitleAndDividers_AP-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4430"/>
          </a:xfrm>
          <a:prstGeom prst="rect">
            <a:avLst/>
          </a:prstGeom>
        </p:spPr>
      </p:pic>
      <p:sp>
        <p:nvSpPr>
          <p:cNvPr id="6" name="Slide Number Placeholder 5"/>
          <p:cNvSpPr>
            <a:spLocks noGrp="1"/>
          </p:cNvSpPr>
          <p:nvPr>
            <p:ph type="sldNum" sz="quarter" idx="4"/>
          </p:nvPr>
        </p:nvSpPr>
        <p:spPr>
          <a:xfrm>
            <a:off x="8888708" y="6193618"/>
            <a:ext cx="2844800" cy="365125"/>
          </a:xfrm>
          <a:prstGeom prst="rect">
            <a:avLst/>
          </a:prstGeom>
        </p:spPr>
        <p:txBody>
          <a:bodyPr vert="horz" lIns="0" tIns="0" rIns="0" bIns="0" rtlCol="0" anchor="b"/>
          <a:lstStyle>
            <a:lvl1pPr algn="r">
              <a:defRPr sz="1200">
                <a:solidFill>
                  <a:schemeClr val="tx1">
                    <a:tint val="75000"/>
                  </a:schemeClr>
                </a:solidFill>
              </a:defRPr>
            </a:lvl1pPr>
          </a:lstStyle>
          <a:p>
            <a:fld id="{B6733D23-7979-984D-AD48-2B29D14C635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89519705"/>
      </p:ext>
    </p:extLst>
  </p:cSld>
  <p:clrMap bg1="lt1" tx1="dk1" bg2="lt2" tx2="dk2" accent1="accent1" accent2="accent2" accent3="accent3" accent4="accent4" accent5="accent5" accent6="accent6" hlink="hlink" folHlink="folHlink"/>
  <p:sldLayoutIdLst>
    <p:sldLayoutId id="2147483779" r:id="rId1"/>
  </p:sldLayoutIdLst>
  <p:transition spd="slow">
    <p:push dir="u"/>
  </p:transition>
  <p:hf hdr="0" ftr="0" dt="0"/>
  <p:txStyles>
    <p:titleStyle>
      <a:lvl1pPr algn="l" defTabSz="457200" rtl="0" eaLnBrk="1" latinLnBrk="0" hangingPunct="1">
        <a:lnSpc>
          <a:spcPct val="90000"/>
        </a:lnSpc>
        <a:spcBef>
          <a:spcPct val="0"/>
        </a:spcBef>
        <a:buNone/>
        <a:defRPr sz="3800" kern="1200" baseline="0">
          <a:solidFill>
            <a:schemeClr val="tx1"/>
          </a:solidFill>
          <a:latin typeface="Roboto Slab Regular"/>
          <a:ea typeface="+mj-ea"/>
          <a:cs typeface="Roboto Slab Regular"/>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sz="1800" kern="1200" baseline="0">
          <a:solidFill>
            <a:srgbClr val="702F8A"/>
          </a:solidFill>
          <a:latin typeface="Roboto Slab Regular"/>
          <a:ea typeface="+mn-ea"/>
          <a:cs typeface="Roboto Slab Regular"/>
        </a:defRPr>
      </a:lvl1pPr>
      <a:lvl2pPr marL="4572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2pPr>
      <a:lvl3pPr marL="9144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3pPr>
      <a:lvl4pPr marL="13716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4pPr>
      <a:lvl5pPr marL="18288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B16029_PPTTemplates_TitleAndDividers_AP-0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4430"/>
          </a:xfrm>
          <a:prstGeom prst="rect">
            <a:avLst/>
          </a:prstGeom>
        </p:spPr>
      </p:pic>
      <p:sp>
        <p:nvSpPr>
          <p:cNvPr id="6" name="Slide Number Placeholder 5"/>
          <p:cNvSpPr>
            <a:spLocks noGrp="1"/>
          </p:cNvSpPr>
          <p:nvPr>
            <p:ph type="sldNum" sz="quarter" idx="4"/>
          </p:nvPr>
        </p:nvSpPr>
        <p:spPr>
          <a:xfrm>
            <a:off x="8983407" y="6192475"/>
            <a:ext cx="2844800" cy="365125"/>
          </a:xfrm>
          <a:prstGeom prst="rect">
            <a:avLst/>
          </a:prstGeom>
        </p:spPr>
        <p:txBody>
          <a:bodyPr vert="horz" lIns="0" tIns="0" rIns="0" bIns="0" rtlCol="0" anchor="b"/>
          <a:lstStyle>
            <a:lvl1pPr algn="r">
              <a:defRPr sz="1200">
                <a:solidFill>
                  <a:schemeClr val="tx1">
                    <a:tint val="75000"/>
                  </a:schemeClr>
                </a:solidFill>
              </a:defRPr>
            </a:lvl1pPr>
          </a:lstStyle>
          <a:p>
            <a:fld id="{58B64256-0847-0E43-8322-5E20E92606A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378061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6" r:id="rId3"/>
  </p:sldLayoutIdLst>
  <p:transition spd="slow">
    <p:push dir="u"/>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collegeboard.org/psat" TargetMode="External"/><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psat.org/scholarships" TargetMode="External"/><Relationship Id="rId1" Type="http://schemas.openxmlformats.org/officeDocument/2006/relationships/slideLayout" Target="../slideLayouts/slideLayout13.xml"/><Relationship Id="rId4" Type="http://schemas.openxmlformats.org/officeDocument/2006/relationships/image" Target="../media/image44.JPG"/></Relationships>
</file>

<file path=ppt/slides/_rels/slide41.xml.rels><?xml version="1.0" encoding="UTF-8" standalone="yes"?>
<Relationships xmlns="http://schemas.openxmlformats.org/package/2006/relationships"><Relationship Id="rId3" Type="http://schemas.openxmlformats.org/officeDocument/2006/relationships/hyperlink" Target="collegeboard.org/psatpractice" TargetMode="External"/><Relationship Id="rId2" Type="http://schemas.openxmlformats.org/officeDocument/2006/relationships/hyperlink" Target="khanacademy.org/sat" TargetMode="External"/><Relationship Id="rId1" Type="http://schemas.openxmlformats.org/officeDocument/2006/relationships/slideLayout" Target="../slideLayouts/slideLayout13.xml"/><Relationship Id="rId5" Type="http://schemas.openxmlformats.org/officeDocument/2006/relationships/image" Target="../media/image46.JP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58" y="617802"/>
            <a:ext cx="4828625" cy="2299091"/>
          </a:xfrm>
        </p:spPr>
        <p:txBody>
          <a:bodyPr/>
          <a:lstStyle/>
          <a:p>
            <a:r>
              <a:rPr lang="en-US" sz="5200" dirty="0"/>
              <a:t>Prepare for  the 2019 PSAT™ 10</a:t>
            </a:r>
          </a:p>
        </p:txBody>
      </p:sp>
      <p:sp>
        <p:nvSpPr>
          <p:cNvPr id="10" name="Rectangle 9" descr="Photograph of three students with backpacks in a school hallway"/>
          <p:cNvSpPr/>
          <p:nvPr/>
        </p:nvSpPr>
        <p:spPr>
          <a:xfrm>
            <a:off x="5753686" y="422031"/>
            <a:ext cx="5978769" cy="5978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descr="CollegeBoard &amp; PSAT™10 Logo"/>
          <p:cNvGrpSpPr/>
          <p:nvPr/>
        </p:nvGrpSpPr>
        <p:grpSpPr>
          <a:xfrm>
            <a:off x="317500" y="5334000"/>
            <a:ext cx="3060700" cy="1193800"/>
            <a:chOff x="317500" y="5334000"/>
            <a:chExt cx="3060700" cy="1193800"/>
          </a:xfrm>
        </p:grpSpPr>
        <p:sp>
          <p:nvSpPr>
            <p:cNvPr id="4" name="TextBox 3" descr="Collegeboard &amp; PSAT­­™10"/>
            <p:cNvSpPr txBox="1"/>
            <p:nvPr/>
          </p:nvSpPr>
          <p:spPr>
            <a:xfrm>
              <a:off x="317500" y="5334000"/>
              <a:ext cx="3060700" cy="1193800"/>
            </a:xfrm>
            <a:prstGeom prst="rect">
              <a:avLst/>
            </a:prstGeom>
            <a:solidFill>
              <a:schemeClr val="bg1"/>
            </a:solidFill>
          </p:spPr>
          <p:txBody>
            <a:bodyPr wrap="square" rtlCol="0">
              <a:spAutoFit/>
            </a:bodyPr>
            <a:lstStyle/>
            <a:p>
              <a:endParaRPr lang="en-US" dirty="0"/>
            </a:p>
          </p:txBody>
        </p:sp>
        <p:pic>
          <p:nvPicPr>
            <p:cNvPr id="6" name="Picture 5" descr="CollegeBoard &amp; PSAT™10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58" y="5943600"/>
              <a:ext cx="2587752" cy="457200"/>
            </a:xfrm>
            <a:prstGeom prst="rect">
              <a:avLst/>
            </a:prstGeom>
          </p:spPr>
        </p:pic>
      </p:grpSp>
    </p:spTree>
    <p:extLst>
      <p:ext uri="{BB962C8B-B14F-4D97-AF65-F5344CB8AC3E}">
        <p14:creationId xmlns:p14="http://schemas.microsoft.com/office/powerpoint/2010/main" val="403631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05" y="856506"/>
            <a:ext cx="3687096" cy="1429578"/>
          </a:xfrm>
        </p:spPr>
        <p:txBody>
          <a:bodyPr anchor="t">
            <a:noAutofit/>
          </a:bodyPr>
          <a:lstStyle/>
          <a:p>
            <a:r>
              <a:rPr lang="en-US" sz="3600" dirty="0"/>
              <a:t>Reading </a:t>
            </a:r>
            <a:br>
              <a:rPr lang="en-US" sz="3600" dirty="0"/>
            </a:br>
            <a:r>
              <a:rPr lang="en-US" sz="3600" dirty="0"/>
              <a:t>Test</a:t>
            </a:r>
          </a:p>
        </p:txBody>
      </p:sp>
      <p:sp>
        <p:nvSpPr>
          <p:cNvPr id="4" name="Content Placeholder 3"/>
          <p:cNvSpPr>
            <a:spLocks noGrp="1"/>
          </p:cNvSpPr>
          <p:nvPr>
            <p:ph idx="1"/>
          </p:nvPr>
        </p:nvSpPr>
        <p:spPr>
          <a:xfrm>
            <a:off x="4767263" y="559825"/>
            <a:ext cx="6815137" cy="2542604"/>
          </a:xfrm>
        </p:spPr>
        <p:txBody>
          <a:bodyPr/>
          <a:lstStyle/>
          <a:p>
            <a:pPr>
              <a:spcBef>
                <a:spcPts val="1872"/>
              </a:spcBef>
            </a:pPr>
            <a:r>
              <a:rPr lang="en-US" sz="3200" dirty="0"/>
              <a:t>5 Passages</a:t>
            </a:r>
          </a:p>
          <a:p>
            <a:pPr>
              <a:spcBef>
                <a:spcPts val="1872"/>
              </a:spcBef>
            </a:pPr>
            <a:r>
              <a:rPr lang="en-US" sz="3200" dirty="0"/>
              <a:t>47 Passage-Based Questions; </a:t>
            </a:r>
            <a:br>
              <a:rPr lang="en-US" sz="3200" dirty="0"/>
            </a:br>
            <a:r>
              <a:rPr lang="en-US" sz="3200" dirty="0">
                <a:latin typeface="Roboto"/>
              </a:rPr>
              <a:t>60 minutes </a:t>
            </a:r>
          </a:p>
        </p:txBody>
      </p:sp>
      <p:sp>
        <p:nvSpPr>
          <p:cNvPr id="7" name="Rectangle 6" descr="Decorative"/>
          <p:cNvSpPr/>
          <p:nvPr/>
        </p:nvSpPr>
        <p:spPr>
          <a:xfrm>
            <a:off x="4767263" y="3410857"/>
            <a:ext cx="6815137" cy="29899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5079999" y="3642244"/>
            <a:ext cx="6223000" cy="2476187"/>
          </a:xfrm>
          <a:prstGeom prst="rect">
            <a:avLst/>
          </a:prstGeom>
        </p:spPr>
        <p:txBody>
          <a:bodyPr lIns="0" tIns="0" rIns="0" bIns="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latin typeface="Roboto"/>
              </a:rPr>
              <a:t>Quick Facts</a:t>
            </a:r>
            <a:endParaRPr lang="en-US" sz="2000" dirty="0"/>
          </a:p>
          <a:p>
            <a:pPr>
              <a:spcBef>
                <a:spcPts val="1032"/>
              </a:spcBef>
            </a:pPr>
            <a:r>
              <a:rPr lang="en-US" sz="1800" dirty="0">
                <a:latin typeface="Roboto"/>
              </a:rPr>
              <a:t>All questions are multiple choice and based on passages. </a:t>
            </a:r>
          </a:p>
          <a:p>
            <a:pPr>
              <a:spcBef>
                <a:spcPts val="1032"/>
              </a:spcBef>
            </a:pPr>
            <a:r>
              <a:rPr lang="en-US" sz="1800" dirty="0">
                <a:latin typeface="Roboto"/>
              </a:rPr>
              <a:t>Some passages are paired with other passages or informational graphics such as tables and graphs. </a:t>
            </a:r>
          </a:p>
          <a:p>
            <a:pPr>
              <a:spcBef>
                <a:spcPts val="1032"/>
              </a:spcBef>
            </a:pPr>
            <a:r>
              <a:rPr lang="en-US" sz="1800" dirty="0">
                <a:latin typeface="Roboto"/>
              </a:rPr>
              <a:t>No mathematical computation is required.</a:t>
            </a:r>
          </a:p>
          <a:p>
            <a:pPr>
              <a:spcBef>
                <a:spcPts val="1032"/>
              </a:spcBef>
            </a:pPr>
            <a:r>
              <a:rPr lang="en-US" sz="1800" dirty="0">
                <a:latin typeface="Roboto"/>
              </a:rPr>
              <a:t>Prior topic-specific knowledge is never tested.  </a:t>
            </a:r>
          </a:p>
        </p:txBody>
      </p:sp>
      <p:pic>
        <p:nvPicPr>
          <p:cNvPr id="3" name="Picture 2" descr="Icon of a book"/>
          <p:cNvPicPr>
            <a:picLocks noChangeAspect="1"/>
          </p:cNvPicPr>
          <p:nvPr/>
        </p:nvPicPr>
        <p:blipFill>
          <a:blip r:embed="rId2">
            <a:alphaModFix amt="50000"/>
          </a:blip>
          <a:stretch>
            <a:fillRect/>
          </a:stretch>
        </p:blipFill>
        <p:spPr>
          <a:xfrm>
            <a:off x="478505" y="4442014"/>
            <a:ext cx="1485602" cy="1485602"/>
          </a:xfrm>
          <a:prstGeom prst="rect">
            <a:avLst/>
          </a:prstGeom>
        </p:spPr>
      </p:pic>
      <p:sp>
        <p:nvSpPr>
          <p:cNvPr id="5" name="Slide Number Placeholder 4"/>
          <p:cNvSpPr>
            <a:spLocks noGrp="1"/>
          </p:cNvSpPr>
          <p:nvPr>
            <p:ph type="sldNum" sz="quarter" idx="12"/>
          </p:nvPr>
        </p:nvSpPr>
        <p:spPr>
          <a:prstGeom prst="rect">
            <a:avLst/>
          </a:prstGeom>
        </p:spPr>
        <p:txBody>
          <a:bodyPr/>
          <a:lstStyle/>
          <a:p>
            <a:fld id="{58B64256-0847-0E43-8322-5E20E92606A0}"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845522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Reading </a:t>
            </a:r>
            <a:br>
              <a:rPr lang="en-US" sz="3600" dirty="0"/>
            </a:br>
            <a:r>
              <a:rPr lang="en-US" sz="3600" dirty="0"/>
              <a:t>Test </a:t>
            </a:r>
          </a:p>
        </p:txBody>
      </p:sp>
      <p:sp>
        <p:nvSpPr>
          <p:cNvPr id="6" name="Content Placeholder 5"/>
          <p:cNvSpPr>
            <a:spLocks noGrp="1"/>
          </p:cNvSpPr>
          <p:nvPr>
            <p:ph idx="1"/>
          </p:nvPr>
        </p:nvSpPr>
        <p:spPr/>
        <p:txBody>
          <a:bodyPr/>
          <a:lstStyle/>
          <a:p>
            <a:pPr marL="0" indent="0">
              <a:buNone/>
            </a:pPr>
            <a:r>
              <a:rPr lang="en-US" sz="3200" b="1" dirty="0">
                <a:solidFill>
                  <a:schemeClr val="accent1"/>
                </a:solidFill>
              </a:rPr>
              <a:t>What to Expect</a:t>
            </a:r>
          </a:p>
          <a:p>
            <a:pPr marL="0" indent="0">
              <a:spcBef>
                <a:spcPts val="1872"/>
              </a:spcBef>
              <a:buNone/>
            </a:pPr>
            <a:r>
              <a:rPr lang="en-US" sz="3200" dirty="0">
                <a:latin typeface="Roboto"/>
              </a:rPr>
              <a:t>In the Reading Test, students will encounter questions like those asked in a lively, thoughtful, evidence-based discussion. </a:t>
            </a:r>
          </a:p>
        </p:txBody>
      </p:sp>
      <p:pic>
        <p:nvPicPr>
          <p:cNvPr id="7" name="Picture 6" descr="Icon of a book"/>
          <p:cNvPicPr>
            <a:picLocks noChangeAspect="1"/>
          </p:cNvPicPr>
          <p:nvPr/>
        </p:nvPicPr>
        <p:blipFill>
          <a:blip r:embed="rId2">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11</a:t>
            </a:fld>
            <a:endParaRPr lang="en-US" dirty="0"/>
          </a:p>
        </p:txBody>
      </p:sp>
    </p:spTree>
    <p:extLst>
      <p:ext uri="{BB962C8B-B14F-4D97-AF65-F5344CB8AC3E}">
        <p14:creationId xmlns:p14="http://schemas.microsoft.com/office/powerpoint/2010/main" val="13015963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05" y="856506"/>
            <a:ext cx="3687096" cy="1429578"/>
          </a:xfrm>
        </p:spPr>
        <p:txBody>
          <a:bodyPr anchor="t">
            <a:noAutofit/>
          </a:bodyPr>
          <a:lstStyle/>
          <a:p>
            <a:r>
              <a:rPr lang="en-US" sz="3600" dirty="0"/>
              <a:t>Writing and Language </a:t>
            </a:r>
            <a:br>
              <a:rPr lang="en-US" sz="3600" dirty="0"/>
            </a:br>
            <a:r>
              <a:rPr lang="en-US" sz="3600" dirty="0"/>
              <a:t>Test</a:t>
            </a:r>
          </a:p>
        </p:txBody>
      </p:sp>
      <p:sp>
        <p:nvSpPr>
          <p:cNvPr id="4" name="Content Placeholder 3"/>
          <p:cNvSpPr>
            <a:spLocks noGrp="1"/>
          </p:cNvSpPr>
          <p:nvPr>
            <p:ph idx="1"/>
          </p:nvPr>
        </p:nvSpPr>
        <p:spPr>
          <a:xfrm>
            <a:off x="4767263" y="559825"/>
            <a:ext cx="6815137" cy="2542604"/>
          </a:xfrm>
        </p:spPr>
        <p:txBody>
          <a:bodyPr/>
          <a:lstStyle/>
          <a:p>
            <a:pPr>
              <a:spcBef>
                <a:spcPts val="1872"/>
              </a:spcBef>
            </a:pPr>
            <a:r>
              <a:rPr lang="en-US" sz="3200" dirty="0"/>
              <a:t>4 Passages</a:t>
            </a:r>
          </a:p>
          <a:p>
            <a:pPr>
              <a:spcBef>
                <a:spcPts val="1872"/>
              </a:spcBef>
            </a:pPr>
            <a:r>
              <a:rPr lang="en-US" sz="3200" dirty="0"/>
              <a:t>44 Passage-Based Questions;</a:t>
            </a:r>
            <a:r>
              <a:rPr lang="en-US" sz="3200" b="1" dirty="0"/>
              <a:t> </a:t>
            </a:r>
            <a:r>
              <a:rPr lang="en-US" sz="3200" dirty="0"/>
              <a:t/>
            </a:r>
            <a:br>
              <a:rPr lang="en-US" sz="3200" dirty="0"/>
            </a:br>
            <a:r>
              <a:rPr lang="en-US" sz="3200" dirty="0">
                <a:latin typeface="Roboto"/>
              </a:rPr>
              <a:t>35 minutes </a:t>
            </a:r>
          </a:p>
        </p:txBody>
      </p:sp>
      <p:sp>
        <p:nvSpPr>
          <p:cNvPr id="7" name="Rectangle 6" descr="Decorative"/>
          <p:cNvSpPr/>
          <p:nvPr/>
        </p:nvSpPr>
        <p:spPr>
          <a:xfrm>
            <a:off x="4767263" y="3410857"/>
            <a:ext cx="6815137" cy="281214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5079999" y="3642244"/>
            <a:ext cx="6223000" cy="2476187"/>
          </a:xfrm>
          <a:prstGeom prst="rect">
            <a:avLst/>
          </a:prstGeom>
        </p:spPr>
        <p:txBody>
          <a:bodyPr lIns="0" tIns="0" rIns="0" bIns="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latin typeface="Roboto"/>
              </a:rPr>
              <a:t>Quick Facts</a:t>
            </a:r>
            <a:endParaRPr lang="en-US" sz="2000" dirty="0"/>
          </a:p>
          <a:p>
            <a:pPr>
              <a:spcBef>
                <a:spcPts val="1032"/>
              </a:spcBef>
            </a:pPr>
            <a:r>
              <a:rPr lang="en-US" sz="1800" dirty="0">
                <a:latin typeface="Roboto"/>
              </a:rPr>
              <a:t>All questions are multiple choice and based on passages. </a:t>
            </a:r>
            <a:endParaRPr lang="en-US" sz="1800" dirty="0"/>
          </a:p>
          <a:p>
            <a:pPr>
              <a:spcBef>
                <a:spcPts val="1032"/>
              </a:spcBef>
            </a:pPr>
            <a:r>
              <a:rPr lang="en-US" sz="1800" dirty="0">
                <a:latin typeface="Roboto"/>
              </a:rPr>
              <a:t>Some passages are paired with informational graphics such as tables and graphs. </a:t>
            </a:r>
          </a:p>
          <a:p>
            <a:pPr>
              <a:spcBef>
                <a:spcPts val="1032"/>
              </a:spcBef>
            </a:pPr>
            <a:r>
              <a:rPr lang="en-US" sz="1800" dirty="0">
                <a:latin typeface="Roboto"/>
              </a:rPr>
              <a:t>No mathematical computation is required.</a:t>
            </a:r>
          </a:p>
          <a:p>
            <a:pPr>
              <a:spcBef>
                <a:spcPts val="1032"/>
              </a:spcBef>
            </a:pPr>
            <a:r>
              <a:rPr lang="en-US" sz="1800" dirty="0">
                <a:latin typeface="Roboto"/>
              </a:rPr>
              <a:t>Prior topic-specific knowledge is never tested.  </a:t>
            </a:r>
          </a:p>
          <a:p>
            <a:pPr>
              <a:spcBef>
                <a:spcPts val="1032"/>
              </a:spcBef>
            </a:pPr>
            <a:endParaRPr lang="en-US" sz="1800" dirty="0">
              <a:latin typeface="Roboto"/>
            </a:endParaRPr>
          </a:p>
        </p:txBody>
      </p:sp>
      <p:pic>
        <p:nvPicPr>
          <p:cNvPr id="10" name="Picture 9" descr="Icon of a pencil and paper"/>
          <p:cNvPicPr>
            <a:picLocks noChangeAspect="1"/>
          </p:cNvPicPr>
          <p:nvPr/>
        </p:nvPicPr>
        <p:blipFill>
          <a:blip r:embed="rId2">
            <a:alphaModFix amt="50000"/>
          </a:blip>
          <a:stretch>
            <a:fillRect/>
          </a:stretch>
        </p:blipFill>
        <p:spPr>
          <a:xfrm>
            <a:off x="478505" y="4442014"/>
            <a:ext cx="1485602" cy="1485602"/>
          </a:xfrm>
          <a:prstGeom prst="rect">
            <a:avLst/>
          </a:prstGeom>
        </p:spPr>
      </p:pic>
      <p:sp>
        <p:nvSpPr>
          <p:cNvPr id="5" name="Slide Number Placeholder 4"/>
          <p:cNvSpPr>
            <a:spLocks noGrp="1"/>
          </p:cNvSpPr>
          <p:nvPr>
            <p:ph type="sldNum" sz="quarter" idx="12"/>
          </p:nvPr>
        </p:nvSpPr>
        <p:spPr>
          <a:prstGeom prst="rect">
            <a:avLst/>
          </a:prstGeom>
        </p:spPr>
        <p:txBody>
          <a:bodyPr/>
          <a:lstStyle/>
          <a:p>
            <a:fld id="{58B64256-0847-0E43-8322-5E20E92606A0}"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880428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Writing and Language </a:t>
            </a:r>
            <a:br>
              <a:rPr lang="en-US" sz="3600" dirty="0"/>
            </a:br>
            <a:r>
              <a:rPr lang="en-US" sz="3600" dirty="0"/>
              <a:t>Test </a:t>
            </a:r>
          </a:p>
        </p:txBody>
      </p:sp>
      <p:sp>
        <p:nvSpPr>
          <p:cNvPr id="6" name="Content Placeholder 5"/>
          <p:cNvSpPr>
            <a:spLocks noGrp="1"/>
          </p:cNvSpPr>
          <p:nvPr>
            <p:ph idx="1"/>
          </p:nvPr>
        </p:nvSpPr>
        <p:spPr/>
        <p:txBody>
          <a:bodyPr/>
          <a:lstStyle/>
          <a:p>
            <a:pPr marL="0" indent="0">
              <a:buNone/>
            </a:pPr>
            <a:r>
              <a:rPr lang="en-US" sz="3200" b="1" dirty="0">
                <a:solidFill>
                  <a:schemeClr val="accent1"/>
                </a:solidFill>
              </a:rPr>
              <a:t>What to Expect</a:t>
            </a:r>
          </a:p>
          <a:p>
            <a:pPr marL="0" indent="0">
              <a:spcBef>
                <a:spcPts val="1872"/>
              </a:spcBef>
              <a:buNone/>
            </a:pPr>
            <a:r>
              <a:rPr lang="en-US" sz="3200" dirty="0"/>
              <a:t>The Writing and Language Test puts students in the active role of an editor who is improving a written passage. Most questions ask students to decide which, if any, of the three alternatives to an underlined part of a passage most improves it. </a:t>
            </a:r>
            <a:endParaRPr lang="en-US" sz="3200" dirty="0">
              <a:latin typeface="Roboto"/>
            </a:endParaRPr>
          </a:p>
        </p:txBody>
      </p:sp>
      <p:pic>
        <p:nvPicPr>
          <p:cNvPr id="8" name="Picture 7" descr="Icon of a pencil and paper"/>
          <p:cNvPicPr>
            <a:picLocks noChangeAspect="1"/>
          </p:cNvPicPr>
          <p:nvPr/>
        </p:nvPicPr>
        <p:blipFill>
          <a:blip r:embed="rId2">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13</a:t>
            </a:fld>
            <a:endParaRPr lang="en-US" dirty="0"/>
          </a:p>
        </p:txBody>
      </p:sp>
    </p:spTree>
    <p:extLst>
      <p:ext uri="{BB962C8B-B14F-4D97-AF65-F5344CB8AC3E}">
        <p14:creationId xmlns:p14="http://schemas.microsoft.com/office/powerpoint/2010/main" val="716341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05" y="856506"/>
            <a:ext cx="3687096" cy="1429578"/>
          </a:xfrm>
        </p:spPr>
        <p:txBody>
          <a:bodyPr anchor="t">
            <a:noAutofit/>
          </a:bodyPr>
          <a:lstStyle/>
          <a:p>
            <a:r>
              <a:rPr lang="en-US" sz="3600" dirty="0"/>
              <a:t>Math</a:t>
            </a:r>
            <a:br>
              <a:rPr lang="en-US" sz="3600" dirty="0"/>
            </a:br>
            <a:r>
              <a:rPr lang="en-US" sz="3600" dirty="0"/>
              <a:t>Test</a:t>
            </a:r>
          </a:p>
        </p:txBody>
      </p:sp>
      <p:sp>
        <p:nvSpPr>
          <p:cNvPr id="4" name="Content Placeholder 3"/>
          <p:cNvSpPr>
            <a:spLocks noGrp="1"/>
          </p:cNvSpPr>
          <p:nvPr>
            <p:ph idx="1"/>
          </p:nvPr>
        </p:nvSpPr>
        <p:spPr>
          <a:xfrm>
            <a:off x="4767263" y="559825"/>
            <a:ext cx="6815137" cy="2542604"/>
          </a:xfrm>
        </p:spPr>
        <p:txBody>
          <a:bodyPr/>
          <a:lstStyle/>
          <a:p>
            <a:pPr>
              <a:spcBef>
                <a:spcPts val="1872"/>
              </a:spcBef>
            </a:pPr>
            <a:r>
              <a:rPr lang="en-US" sz="3200" dirty="0"/>
              <a:t>2 Test Sections; 70 minutes</a:t>
            </a:r>
          </a:p>
          <a:p>
            <a:pPr>
              <a:spcBef>
                <a:spcPts val="1872"/>
              </a:spcBef>
            </a:pPr>
            <a:r>
              <a:rPr lang="en-US" sz="3200" dirty="0"/>
              <a:t>48 Questions  </a:t>
            </a:r>
            <a:br>
              <a:rPr lang="en-US" sz="3200" dirty="0"/>
            </a:br>
            <a:r>
              <a:rPr lang="en-US" sz="3200" dirty="0">
                <a:latin typeface="Roboto"/>
              </a:rPr>
              <a:t>(40 multiple choice, 8 grid-ins)</a:t>
            </a:r>
          </a:p>
        </p:txBody>
      </p:sp>
      <p:sp>
        <p:nvSpPr>
          <p:cNvPr id="7" name="Rectangle 6" descr="Decorative"/>
          <p:cNvSpPr/>
          <p:nvPr/>
        </p:nvSpPr>
        <p:spPr>
          <a:xfrm>
            <a:off x="4767263" y="3410857"/>
            <a:ext cx="6815137" cy="281214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5079999" y="3642244"/>
            <a:ext cx="6223000" cy="2476187"/>
          </a:xfrm>
          <a:prstGeom prst="rect">
            <a:avLst/>
          </a:prstGeom>
        </p:spPr>
        <p:txBody>
          <a:bodyPr lIns="0" tIns="0" rIns="0" bIns="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latin typeface="Roboto"/>
              </a:rPr>
              <a:t>Quick Facts</a:t>
            </a:r>
            <a:endParaRPr lang="en-US" sz="1800" dirty="0"/>
          </a:p>
          <a:p>
            <a:r>
              <a:rPr lang="en-US" sz="1800" dirty="0">
                <a:latin typeface="Roboto"/>
              </a:rPr>
              <a:t>Most math questions will be multiple choice, but some will be student-produced responses (grid-ins).  </a:t>
            </a:r>
          </a:p>
          <a:p>
            <a:pPr>
              <a:spcBef>
                <a:spcPts val="1032"/>
              </a:spcBef>
            </a:pPr>
            <a:r>
              <a:rPr lang="en-US" sz="1800" dirty="0">
                <a:latin typeface="Roboto"/>
              </a:rPr>
              <a:t>The Math Test is divided into two portions: </a:t>
            </a:r>
            <a:br>
              <a:rPr lang="en-US" sz="1800" dirty="0">
                <a:latin typeface="Roboto"/>
              </a:rPr>
            </a:br>
            <a:r>
              <a:rPr lang="en-US" sz="1800" dirty="0">
                <a:latin typeface="Roboto"/>
              </a:rPr>
              <a:t>Math Test – Calculator and Math Test – No Calculator.</a:t>
            </a:r>
          </a:p>
          <a:p>
            <a:pPr>
              <a:spcBef>
                <a:spcPts val="1032"/>
              </a:spcBef>
            </a:pPr>
            <a:r>
              <a:rPr lang="en-US" sz="1800" dirty="0">
                <a:latin typeface="Roboto"/>
              </a:rPr>
              <a:t>Some parts of the test will present students with a scenario and then ask several questions about it.</a:t>
            </a:r>
          </a:p>
          <a:p>
            <a:pPr>
              <a:spcBef>
                <a:spcPts val="1032"/>
              </a:spcBef>
            </a:pPr>
            <a:endParaRPr lang="en-US" sz="1800" dirty="0">
              <a:latin typeface="Roboto"/>
            </a:endParaRPr>
          </a:p>
        </p:txBody>
      </p:sp>
      <p:pic>
        <p:nvPicPr>
          <p:cNvPr id="6" name="Picture 5" descr="Icon of addition, subtraction, multiplication, and division signs"/>
          <p:cNvPicPr>
            <a:picLocks noChangeAspect="1"/>
          </p:cNvPicPr>
          <p:nvPr/>
        </p:nvPicPr>
        <p:blipFill>
          <a:blip r:embed="rId2">
            <a:alphaModFix amt="50000"/>
          </a:blip>
          <a:stretch>
            <a:fillRect/>
          </a:stretch>
        </p:blipFill>
        <p:spPr>
          <a:xfrm>
            <a:off x="478505" y="4442014"/>
            <a:ext cx="1485602" cy="1485602"/>
          </a:xfrm>
          <a:prstGeom prst="rect">
            <a:avLst/>
          </a:prstGeom>
        </p:spPr>
      </p:pic>
      <p:sp>
        <p:nvSpPr>
          <p:cNvPr id="5" name="Slide Number Placeholder 4"/>
          <p:cNvSpPr>
            <a:spLocks noGrp="1"/>
          </p:cNvSpPr>
          <p:nvPr>
            <p:ph type="sldNum" sz="quarter" idx="12"/>
          </p:nvPr>
        </p:nvSpPr>
        <p:spPr>
          <a:prstGeom prst="rect">
            <a:avLst/>
          </a:prstGeom>
        </p:spPr>
        <p:txBody>
          <a:bodyPr/>
          <a:lstStyle/>
          <a:p>
            <a:fld id="{58B64256-0847-0E43-8322-5E20E92606A0}"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894187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Math</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6" name="Content Placeholder 5"/>
          <p:cNvSpPr>
            <a:spLocks noGrp="1"/>
          </p:cNvSpPr>
          <p:nvPr>
            <p:ph idx="1"/>
          </p:nvPr>
        </p:nvSpPr>
        <p:spPr/>
        <p:txBody>
          <a:bodyPr/>
          <a:lstStyle/>
          <a:p>
            <a:pPr marL="0" indent="0">
              <a:buNone/>
            </a:pPr>
            <a:r>
              <a:rPr lang="en-US" sz="3200" b="1" dirty="0">
                <a:solidFill>
                  <a:schemeClr val="accent1"/>
                </a:solidFill>
              </a:rPr>
              <a:t>What to Expect</a:t>
            </a:r>
          </a:p>
          <a:p>
            <a:pPr marL="0" indent="0">
              <a:spcBef>
                <a:spcPts val="1872"/>
              </a:spcBef>
              <a:buNone/>
            </a:pPr>
            <a:r>
              <a:rPr lang="en-US" sz="3200" dirty="0"/>
              <a:t>The Math Test focuses on the math that matters most for college and career readiness. To succeed on the Math Test, students will need to demonstrate mathematical practices, such as problem solving and using appropriate tools strategically. </a:t>
            </a:r>
            <a:endParaRPr lang="en-US" sz="3200" dirty="0">
              <a:latin typeface="Roboto"/>
            </a:endParaRPr>
          </a:p>
        </p:txBody>
      </p:sp>
      <p:pic>
        <p:nvPicPr>
          <p:cNvPr id="7" name="Picture 6" descr="Icon of addition, subtraction, multiplication, and division signs"/>
          <p:cNvPicPr>
            <a:picLocks noChangeAspect="1"/>
          </p:cNvPicPr>
          <p:nvPr/>
        </p:nvPicPr>
        <p:blipFill>
          <a:blip r:embed="rId2">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15</a:t>
            </a:fld>
            <a:endParaRPr lang="en-US" dirty="0"/>
          </a:p>
        </p:txBody>
      </p:sp>
    </p:spTree>
    <p:extLst>
      <p:ext uri="{BB962C8B-B14F-4D97-AF65-F5344CB8AC3E}">
        <p14:creationId xmlns:p14="http://schemas.microsoft.com/office/powerpoint/2010/main" val="2147741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figure is shown comparing scores on the S A T, the P S A T 10 and P S A T/N M S Q T, and the P S A T 8/9. At the bottom a horizontal line with 120 on the left and 800 on the right, and tick marks every 100 from 200 to 800, shows the test score. A horizontal light blue bar above the scores goes from 120 to 720 and shows the possible P S A T 8/9 scores. A horizontal medium blue bar above the scores goes from 160 to 760 and shows the possible P S A T 10 and P S A T/N M S Q T scores. A horizontal dark blue bar above the scores goes from 200 to 800 and shows the possible S A T scores. Vertical dotted arrows in the respective colors show the grade-level benchmark score that indicates if students are making &quot;on target&quot; progress toward the S A T benchmark. The light blue line is at about 410, the medium blue line is at about 430, and the dark blue line is at about 450."/>
          <p:cNvPicPr>
            <a:picLocks noChangeAspect="1"/>
          </p:cNvPicPr>
          <p:nvPr/>
        </p:nvPicPr>
        <p:blipFill>
          <a:blip r:embed="rId2"/>
          <a:stretch>
            <a:fillRect/>
          </a:stretch>
        </p:blipFill>
        <p:spPr>
          <a:xfrm>
            <a:off x="3992459" y="2697934"/>
            <a:ext cx="8138160" cy="3836106"/>
          </a:xfrm>
          <a:prstGeom prst="rect">
            <a:avLst/>
          </a:prstGeom>
        </p:spPr>
      </p:pic>
      <p:sp>
        <p:nvSpPr>
          <p:cNvPr id="4" name="Title 3"/>
          <p:cNvSpPr>
            <a:spLocks noGrp="1"/>
          </p:cNvSpPr>
          <p:nvPr>
            <p:ph type="title"/>
          </p:nvPr>
        </p:nvSpPr>
        <p:spPr>
          <a:xfrm>
            <a:off x="466611" y="555809"/>
            <a:ext cx="3741179" cy="2631490"/>
          </a:xfrm>
        </p:spPr>
        <p:txBody>
          <a:bodyPr/>
          <a:lstStyle/>
          <a:p>
            <a:r>
              <a:rPr lang="en-US" sz="3600" dirty="0"/>
              <a:t>How Do the PSAT/NMSQT and PSAT 10 Connect to         the SAT?</a:t>
            </a:r>
          </a:p>
        </p:txBody>
      </p:sp>
      <p:sp>
        <p:nvSpPr>
          <p:cNvPr id="7" name="Content Placeholder 6"/>
          <p:cNvSpPr>
            <a:spLocks noGrp="1"/>
          </p:cNvSpPr>
          <p:nvPr>
            <p:ph idx="1"/>
          </p:nvPr>
        </p:nvSpPr>
        <p:spPr>
          <a:xfrm>
            <a:off x="4773478" y="555809"/>
            <a:ext cx="3412579" cy="3228791"/>
          </a:xfrm>
        </p:spPr>
        <p:txBody>
          <a:bodyPr/>
          <a:lstStyle/>
          <a:p>
            <a:pPr marL="0" indent="0">
              <a:buNone/>
            </a:pPr>
            <a:r>
              <a:rPr lang="en-US" sz="2000" b="1" dirty="0">
                <a:solidFill>
                  <a:schemeClr val="accent1"/>
                </a:solidFill>
              </a:rPr>
              <a:t>Content and </a:t>
            </a:r>
            <a:br>
              <a:rPr lang="en-US" sz="2000" b="1" dirty="0">
                <a:solidFill>
                  <a:schemeClr val="accent1"/>
                </a:solidFill>
              </a:rPr>
            </a:br>
            <a:r>
              <a:rPr lang="en-US" sz="2000" b="1" dirty="0">
                <a:solidFill>
                  <a:schemeClr val="accent1"/>
                </a:solidFill>
              </a:rPr>
              <a:t>Domain Alignment</a:t>
            </a:r>
          </a:p>
          <a:p>
            <a:pPr marL="0" indent="0">
              <a:buNone/>
            </a:pPr>
            <a:r>
              <a:rPr lang="en-US" sz="2000" dirty="0"/>
              <a:t>All tests in the SAT Suite </a:t>
            </a:r>
            <a:br>
              <a:rPr lang="en-US" sz="2000" dirty="0"/>
            </a:br>
            <a:r>
              <a:rPr lang="en-US" sz="2000" dirty="0"/>
              <a:t>of Assessments (SAT, </a:t>
            </a:r>
            <a:br>
              <a:rPr lang="en-US" sz="2000" dirty="0"/>
            </a:br>
            <a:r>
              <a:rPr lang="en-US" sz="2000" dirty="0"/>
              <a:t>PSAT/NMSQT, PSAT</a:t>
            </a:r>
            <a:r>
              <a:rPr lang="en-US" sz="2000" baseline="30000" dirty="0"/>
              <a:t> </a:t>
            </a:r>
            <a:r>
              <a:rPr lang="en-US" sz="2000" dirty="0"/>
              <a:t>10, and PSAT</a:t>
            </a:r>
            <a:r>
              <a:rPr lang="en-US" sz="2000" baseline="30000" dirty="0"/>
              <a:t> </a:t>
            </a:r>
            <a:r>
              <a:rPr lang="en-US" sz="2000" dirty="0"/>
              <a:t>8/9) are aligned to the same research backbone and focus on the same domain of knowledge and skills. </a:t>
            </a:r>
          </a:p>
        </p:txBody>
      </p:sp>
      <p:sp>
        <p:nvSpPr>
          <p:cNvPr id="8" name="Content Placeholder 7"/>
          <p:cNvSpPr>
            <a:spLocks noGrp="1"/>
          </p:cNvSpPr>
          <p:nvPr>
            <p:ph idx="14"/>
          </p:nvPr>
        </p:nvSpPr>
        <p:spPr>
          <a:xfrm>
            <a:off x="8320929" y="555809"/>
            <a:ext cx="3412579" cy="3228791"/>
          </a:xfrm>
        </p:spPr>
        <p:txBody>
          <a:bodyPr/>
          <a:lstStyle/>
          <a:p>
            <a:pPr marL="0" indent="0">
              <a:buNone/>
            </a:pPr>
            <a:r>
              <a:rPr lang="en-US" sz="2000" b="1" dirty="0">
                <a:solidFill>
                  <a:schemeClr val="accent1"/>
                </a:solidFill>
              </a:rPr>
              <a:t>Scoring</a:t>
            </a:r>
          </a:p>
          <a:p>
            <a:pPr marL="0" indent="0">
              <a:buNone/>
            </a:pPr>
            <a:r>
              <a:rPr lang="en-US" sz="2000" dirty="0"/>
              <a:t>All tests in the SAT Suite of Assessments are on a common score scale that provides consistent feedback, enabling teachers to adjust instruction to better support students who are ahead        or behind. </a:t>
            </a:r>
          </a:p>
        </p:txBody>
      </p:sp>
      <p:sp>
        <p:nvSpPr>
          <p:cNvPr id="3" name="Slide Number Placeholder 2"/>
          <p:cNvSpPr>
            <a:spLocks noGrp="1"/>
          </p:cNvSpPr>
          <p:nvPr>
            <p:ph type="sldNum" sz="quarter" idx="12"/>
          </p:nvPr>
        </p:nvSpPr>
        <p:spPr/>
        <p:txBody>
          <a:bodyPr/>
          <a:lstStyle/>
          <a:p>
            <a:fld id="{017ED8CA-143E-8B40-B3C8-0174DDF149EE}" type="slidenum">
              <a:rPr lang="en-US" smtClean="0"/>
              <a:t>16</a:t>
            </a:fld>
            <a:endParaRPr lang="en-US" dirty="0"/>
          </a:p>
        </p:txBody>
      </p:sp>
    </p:spTree>
    <p:extLst>
      <p:ext uri="{BB962C8B-B14F-4D97-AF65-F5344CB8AC3E}">
        <p14:creationId xmlns:p14="http://schemas.microsoft.com/office/powerpoint/2010/main" val="32720957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611" y="555809"/>
            <a:ext cx="3741179" cy="2631490"/>
          </a:xfrm>
        </p:spPr>
        <p:txBody>
          <a:bodyPr/>
          <a:lstStyle/>
          <a:p>
            <a:r>
              <a:rPr lang="en-US" sz="3600" dirty="0"/>
              <a:t>How Do the PSAT/NMSQT </a:t>
            </a:r>
            <a:br>
              <a:rPr lang="en-US" sz="3600" dirty="0"/>
            </a:br>
            <a:r>
              <a:rPr lang="en-US" sz="3600" dirty="0"/>
              <a:t>and PSAT 10</a:t>
            </a:r>
            <a:br>
              <a:rPr lang="en-US" sz="3600" dirty="0"/>
            </a:br>
            <a:r>
              <a:rPr lang="en-US" sz="3600" dirty="0"/>
              <a:t>Connect to </a:t>
            </a:r>
            <a:br>
              <a:rPr lang="en-US" sz="3600" dirty="0"/>
            </a:br>
            <a:r>
              <a:rPr lang="en-US" sz="3600" dirty="0"/>
              <a:t>the SAT?</a:t>
            </a:r>
          </a:p>
        </p:txBody>
      </p:sp>
      <p:sp>
        <p:nvSpPr>
          <p:cNvPr id="7" name="Content Placeholder 6"/>
          <p:cNvSpPr>
            <a:spLocks noGrp="1"/>
          </p:cNvSpPr>
          <p:nvPr>
            <p:ph idx="1"/>
          </p:nvPr>
        </p:nvSpPr>
        <p:spPr>
          <a:xfrm>
            <a:off x="4773478" y="555809"/>
            <a:ext cx="6960030" cy="5372292"/>
          </a:xfrm>
        </p:spPr>
        <p:txBody>
          <a:bodyPr/>
          <a:lstStyle/>
          <a:p>
            <a:pPr marL="0" indent="0">
              <a:buNone/>
            </a:pPr>
            <a:r>
              <a:rPr lang="en-US" sz="2800" dirty="0"/>
              <a:t>That means the score students get on the PSAT/NMSQT or PSAT 10 is the same score they would have gotten on the SAT if they’d taken it on the same day.</a:t>
            </a:r>
          </a:p>
        </p:txBody>
      </p:sp>
      <p:pic>
        <p:nvPicPr>
          <p:cNvPr id="8" name="Picture 7" descr="A figure is shown comparing scores on the S A T, the P S A T 10 and P S A T/N M S Q T, and the P S A T 8/9. At the bottom a horizontal line with 120 on the left and 800 on the right, and tick marks every 100 from 200 to 800, shows the test score. A horizontal light blue bar above the scores goes from 120 to 720 and shows the possible P S A T 8/9 scores. A horizontal medium blue bar above the scores goes from 160 to 760 and shows the possible P S A T 10 and P S A T/N M S Q T scores. A horizontal dark blue bar above the scores goes from 200 to 800 and shows the possible S A T scores. Vertical dotted arrows in the respective colors show the grade-level benchmark score that indicates if students are making &quot;on target&quot; progress toward the S A T benchmark. The light blue line is at about 410, the medium blue line is at about 430, and the dark blue line is at about 450. A vertical gray line is drawn through all three bars at the score 500."/>
          <p:cNvPicPr>
            <a:picLocks noChangeAspect="1"/>
          </p:cNvPicPr>
          <p:nvPr/>
        </p:nvPicPr>
        <p:blipFill>
          <a:blip r:embed="rId2"/>
          <a:stretch>
            <a:fillRect/>
          </a:stretch>
        </p:blipFill>
        <p:spPr>
          <a:xfrm>
            <a:off x="3941113" y="2626823"/>
            <a:ext cx="8229600" cy="3879210"/>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17</a:t>
            </a:fld>
            <a:endParaRPr lang="en-US" dirty="0"/>
          </a:p>
        </p:txBody>
      </p:sp>
    </p:spTree>
    <p:extLst>
      <p:ext uri="{BB962C8B-B14F-4D97-AF65-F5344CB8AC3E}">
        <p14:creationId xmlns:p14="http://schemas.microsoft.com/office/powerpoint/2010/main" val="18583835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611" y="555809"/>
            <a:ext cx="3741179" cy="2631490"/>
          </a:xfrm>
        </p:spPr>
        <p:txBody>
          <a:bodyPr/>
          <a:lstStyle/>
          <a:p>
            <a:r>
              <a:rPr lang="en-US" sz="3600" dirty="0"/>
              <a:t>How Do the PSAT/NMSQT and PSAT 10 Compare to </a:t>
            </a:r>
            <a:br>
              <a:rPr lang="en-US" sz="3600" dirty="0"/>
            </a:br>
            <a:r>
              <a:rPr lang="en-US" sz="3600" dirty="0"/>
              <a:t>the SAT?</a:t>
            </a:r>
          </a:p>
        </p:txBody>
      </p:sp>
      <p:sp>
        <p:nvSpPr>
          <p:cNvPr id="7" name="Content Placeholder 6"/>
          <p:cNvSpPr>
            <a:spLocks noGrp="1"/>
          </p:cNvSpPr>
          <p:nvPr>
            <p:ph idx="1"/>
          </p:nvPr>
        </p:nvSpPr>
        <p:spPr>
          <a:xfrm>
            <a:off x="4773478" y="555809"/>
            <a:ext cx="3046093" cy="5372292"/>
          </a:xfrm>
        </p:spPr>
        <p:txBody>
          <a:bodyPr/>
          <a:lstStyle/>
          <a:p>
            <a:pPr marL="0" indent="0" algn="ctr">
              <a:buNone/>
            </a:pPr>
            <a:r>
              <a:rPr lang="en-US" sz="2800" b="1" dirty="0">
                <a:solidFill>
                  <a:schemeClr val="accent1"/>
                </a:solidFill>
              </a:rPr>
              <a:t>PSAT/NMSQT </a:t>
            </a:r>
          </a:p>
          <a:p>
            <a:pPr marL="0" indent="0" algn="ctr">
              <a:buNone/>
            </a:pPr>
            <a:r>
              <a:rPr lang="en-US" sz="2800" b="1" dirty="0">
                <a:solidFill>
                  <a:schemeClr val="accent1"/>
                </a:solidFill>
              </a:rPr>
              <a:t>and PSAT 10</a:t>
            </a:r>
          </a:p>
          <a:p>
            <a:pPr marL="0" indent="0" algn="ctr">
              <a:lnSpc>
                <a:spcPct val="100000"/>
              </a:lnSpc>
              <a:buNone/>
            </a:pPr>
            <a:r>
              <a:rPr lang="en-US" sz="2400" dirty="0"/>
              <a:t>2 hours </a:t>
            </a:r>
            <a:br>
              <a:rPr lang="en-US" sz="2400" dirty="0"/>
            </a:br>
            <a:r>
              <a:rPr lang="en-US" sz="2400" dirty="0"/>
              <a:t>45 minutes</a:t>
            </a:r>
          </a:p>
          <a:p>
            <a:pPr marL="0" indent="0" algn="ctr">
              <a:lnSpc>
                <a:spcPct val="250000"/>
              </a:lnSpc>
              <a:spcBef>
                <a:spcPts val="3400"/>
              </a:spcBef>
              <a:buNone/>
            </a:pPr>
            <a:r>
              <a:rPr lang="en-US" sz="2800" dirty="0"/>
              <a:t>X</a:t>
            </a:r>
          </a:p>
          <a:p>
            <a:pPr marL="0" indent="0" algn="ctr">
              <a:lnSpc>
                <a:spcPct val="250000"/>
              </a:lnSpc>
              <a:spcBef>
                <a:spcPts val="3400"/>
              </a:spcBef>
              <a:buNone/>
            </a:pPr>
            <a:r>
              <a:rPr lang="en-US" sz="2800" dirty="0"/>
              <a:t>160–760</a:t>
            </a:r>
          </a:p>
        </p:txBody>
      </p:sp>
      <p:sp>
        <p:nvSpPr>
          <p:cNvPr id="8" name="Content Placeholder 7"/>
          <p:cNvSpPr>
            <a:spLocks noGrp="1"/>
          </p:cNvSpPr>
          <p:nvPr>
            <p:ph idx="14"/>
          </p:nvPr>
        </p:nvSpPr>
        <p:spPr>
          <a:xfrm>
            <a:off x="9144000" y="555809"/>
            <a:ext cx="2589508" cy="5372292"/>
          </a:xfrm>
        </p:spPr>
        <p:txBody>
          <a:bodyPr/>
          <a:lstStyle/>
          <a:p>
            <a:pPr marL="0" indent="0" algn="ctr">
              <a:buNone/>
            </a:pPr>
            <a:r>
              <a:rPr lang="en-US" sz="2800" b="1" dirty="0">
                <a:solidFill>
                  <a:schemeClr val="accent1"/>
                </a:solidFill>
              </a:rPr>
              <a:t>SAT</a:t>
            </a:r>
          </a:p>
          <a:p>
            <a:pPr marL="0" indent="0" algn="ctr">
              <a:lnSpc>
                <a:spcPct val="100000"/>
              </a:lnSpc>
              <a:buNone/>
            </a:pPr>
            <a:endParaRPr lang="en-US" sz="2000" dirty="0"/>
          </a:p>
          <a:p>
            <a:pPr marL="0" indent="0" algn="ctr">
              <a:lnSpc>
                <a:spcPct val="100000"/>
              </a:lnSpc>
              <a:buNone/>
            </a:pPr>
            <a:r>
              <a:rPr lang="en-US" sz="2400" dirty="0"/>
              <a:t>3 hours </a:t>
            </a:r>
            <a:br>
              <a:rPr lang="en-US" sz="2400" dirty="0"/>
            </a:br>
            <a:r>
              <a:rPr lang="en-US" sz="2400" dirty="0"/>
              <a:t>50 minutes</a:t>
            </a:r>
          </a:p>
          <a:p>
            <a:pPr marL="0" indent="0" algn="ctr">
              <a:lnSpc>
                <a:spcPct val="250000"/>
              </a:lnSpc>
              <a:spcBef>
                <a:spcPts val="3400"/>
              </a:spcBef>
              <a:buNone/>
            </a:pPr>
            <a:r>
              <a:rPr lang="en-US" sz="2800" dirty="0"/>
              <a:t>Optional</a:t>
            </a:r>
          </a:p>
          <a:p>
            <a:pPr marL="0" indent="0" algn="ctr">
              <a:lnSpc>
                <a:spcPct val="250000"/>
              </a:lnSpc>
              <a:spcBef>
                <a:spcPts val="3400"/>
              </a:spcBef>
              <a:buNone/>
            </a:pPr>
            <a:r>
              <a:rPr lang="en-US" sz="2800" dirty="0"/>
              <a:t>200–800</a:t>
            </a:r>
          </a:p>
        </p:txBody>
      </p:sp>
      <p:pic>
        <p:nvPicPr>
          <p:cNvPr id="10" name="Picture 9" descr="Icon of a clock"/>
          <p:cNvPicPr>
            <a:picLocks noChangeAspect="1"/>
          </p:cNvPicPr>
          <p:nvPr/>
        </p:nvPicPr>
        <p:blipFill>
          <a:blip r:embed="rId2"/>
          <a:stretch>
            <a:fillRect/>
          </a:stretch>
        </p:blipFill>
        <p:spPr>
          <a:xfrm>
            <a:off x="8048165" y="1940989"/>
            <a:ext cx="595101" cy="595100"/>
          </a:xfrm>
          <a:prstGeom prst="rect">
            <a:avLst/>
          </a:prstGeom>
        </p:spPr>
      </p:pic>
      <p:sp>
        <p:nvSpPr>
          <p:cNvPr id="12" name="Content Placeholder 6"/>
          <p:cNvSpPr txBox="1">
            <a:spLocks/>
          </p:cNvSpPr>
          <p:nvPr/>
        </p:nvSpPr>
        <p:spPr>
          <a:xfrm>
            <a:off x="7936300" y="2540485"/>
            <a:ext cx="818832" cy="174064"/>
          </a:xfrm>
          <a:prstGeom prst="rect">
            <a:avLst/>
          </a:prstGeom>
        </p:spPr>
        <p:txBody>
          <a:bodyPr lIns="0" tIns="0" rIns="0" bIns="0"/>
          <a:lstStyle>
            <a:lvl1pPr marL="285750" indent="-285750" algn="l" defTabSz="914400" rtl="0" eaLnBrk="1" latinLnBrk="0" hangingPunct="1">
              <a:lnSpc>
                <a:spcPct val="90000"/>
              </a:lnSpc>
              <a:spcBef>
                <a:spcPts val="1000"/>
              </a:spcBef>
              <a:buClr>
                <a:schemeClr val="accent2"/>
              </a:buClr>
              <a:buFont typeface="Arial" charset="0"/>
              <a:buChar char="•"/>
              <a:defRPr sz="1600" kern="120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2pPr>
            <a:lvl3pPr marL="11430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3pPr>
            <a:lvl4pPr marL="16002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4pPr>
            <a:lvl5pPr marL="20574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Font typeface="Arial" charset="0"/>
              <a:buNone/>
            </a:pPr>
            <a:r>
              <a:rPr lang="en-US" sz="1400" dirty="0"/>
              <a:t>Time</a:t>
            </a:r>
          </a:p>
        </p:txBody>
      </p:sp>
      <p:pic>
        <p:nvPicPr>
          <p:cNvPr id="9" name="Picture 8" descr="Icon of a clock"/>
          <p:cNvPicPr>
            <a:picLocks noChangeAspect="1"/>
          </p:cNvPicPr>
          <p:nvPr/>
        </p:nvPicPr>
        <p:blipFill>
          <a:blip r:embed="rId3"/>
          <a:stretch>
            <a:fillRect/>
          </a:stretch>
        </p:blipFill>
        <p:spPr>
          <a:xfrm>
            <a:off x="8052784" y="3572073"/>
            <a:ext cx="585862" cy="585862"/>
          </a:xfrm>
          <a:prstGeom prst="rect">
            <a:avLst/>
          </a:prstGeom>
        </p:spPr>
      </p:pic>
      <p:sp>
        <p:nvSpPr>
          <p:cNvPr id="13" name="Content Placeholder 6"/>
          <p:cNvSpPr txBox="1">
            <a:spLocks/>
          </p:cNvSpPr>
          <p:nvPr/>
        </p:nvSpPr>
        <p:spPr>
          <a:xfrm>
            <a:off x="7936301" y="4177137"/>
            <a:ext cx="818830" cy="174064"/>
          </a:xfrm>
          <a:prstGeom prst="rect">
            <a:avLst/>
          </a:prstGeom>
        </p:spPr>
        <p:txBody>
          <a:bodyPr lIns="0" tIns="0" rIns="0" bIns="0"/>
          <a:lstStyle>
            <a:lvl1pPr marL="285750" indent="-285750" algn="l" defTabSz="914400" rtl="0" eaLnBrk="1" latinLnBrk="0" hangingPunct="1">
              <a:lnSpc>
                <a:spcPct val="90000"/>
              </a:lnSpc>
              <a:spcBef>
                <a:spcPts val="1000"/>
              </a:spcBef>
              <a:buClr>
                <a:schemeClr val="accent2"/>
              </a:buClr>
              <a:buFont typeface="Arial" charset="0"/>
              <a:buChar char="•"/>
              <a:defRPr sz="1600" kern="120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2pPr>
            <a:lvl3pPr marL="11430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3pPr>
            <a:lvl4pPr marL="16002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4pPr>
            <a:lvl5pPr marL="20574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Font typeface="Arial" charset="0"/>
              <a:buNone/>
            </a:pPr>
            <a:r>
              <a:rPr lang="en-US" sz="1400" dirty="0"/>
              <a:t>Essay</a:t>
            </a:r>
          </a:p>
        </p:txBody>
      </p:sp>
      <p:pic>
        <p:nvPicPr>
          <p:cNvPr id="11" name="Picture 10" descr="Icon of a clock"/>
          <p:cNvPicPr>
            <a:picLocks noChangeAspect="1"/>
          </p:cNvPicPr>
          <p:nvPr/>
        </p:nvPicPr>
        <p:blipFill>
          <a:blip r:embed="rId4"/>
          <a:stretch>
            <a:fillRect/>
          </a:stretch>
        </p:blipFill>
        <p:spPr>
          <a:xfrm>
            <a:off x="8048166" y="5000267"/>
            <a:ext cx="595099" cy="595099"/>
          </a:xfrm>
          <a:prstGeom prst="rect">
            <a:avLst/>
          </a:prstGeom>
        </p:spPr>
      </p:pic>
      <p:sp>
        <p:nvSpPr>
          <p:cNvPr id="15" name="Content Placeholder 6"/>
          <p:cNvSpPr txBox="1">
            <a:spLocks/>
          </p:cNvSpPr>
          <p:nvPr/>
        </p:nvSpPr>
        <p:spPr>
          <a:xfrm>
            <a:off x="7529286" y="5595366"/>
            <a:ext cx="1614714" cy="387164"/>
          </a:xfrm>
          <a:prstGeom prst="rect">
            <a:avLst/>
          </a:prstGeom>
        </p:spPr>
        <p:txBody>
          <a:bodyPr lIns="0" tIns="0" rIns="0" bIns="0"/>
          <a:lstStyle>
            <a:lvl1pPr marL="285750" indent="-285750" algn="l" defTabSz="914400" rtl="0" eaLnBrk="1" latinLnBrk="0" hangingPunct="1">
              <a:lnSpc>
                <a:spcPct val="90000"/>
              </a:lnSpc>
              <a:spcBef>
                <a:spcPts val="1000"/>
              </a:spcBef>
              <a:buClr>
                <a:schemeClr val="accent2"/>
              </a:buClr>
              <a:buFont typeface="Arial" charset="0"/>
              <a:buChar char="•"/>
              <a:defRPr sz="1600" kern="120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2pPr>
            <a:lvl3pPr marL="11430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3pPr>
            <a:lvl4pPr marL="16002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4pPr>
            <a:lvl5pPr marL="2057400" indent="-228600" algn="l" defTabSz="914400" rtl="0" eaLnBrk="1" latinLnBrk="0" hangingPunct="1">
              <a:lnSpc>
                <a:spcPct val="90000"/>
              </a:lnSpc>
              <a:spcBef>
                <a:spcPts val="500"/>
              </a:spcBef>
              <a:buClr>
                <a:schemeClr val="accent2"/>
              </a:buClr>
              <a:buFont typeface="Arial"/>
              <a:buChar char="•"/>
              <a:defRPr sz="1600" kern="1200">
                <a:solidFill>
                  <a:schemeClr val="tx1"/>
                </a:solidFill>
                <a:latin typeface="Roboto" charset="0"/>
                <a:ea typeface="Roboto" charset="0"/>
                <a:cs typeface="Robo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Font typeface="Arial" charset="0"/>
              <a:buNone/>
            </a:pPr>
            <a:r>
              <a:rPr lang="en-US" sz="1400" dirty="0"/>
              <a:t>Section Score Range</a:t>
            </a:r>
          </a:p>
        </p:txBody>
      </p:sp>
      <p:cxnSp>
        <p:nvCxnSpPr>
          <p:cNvPr id="17" name="Straight Arrow Connector 16" descr="Decorative"/>
          <p:cNvCxnSpPr/>
          <p:nvPr/>
        </p:nvCxnSpPr>
        <p:spPr>
          <a:xfrm>
            <a:off x="4773478" y="3048000"/>
            <a:ext cx="6960030" cy="0"/>
          </a:xfrm>
          <a:prstGeom prst="straightConnector1">
            <a:avLst/>
          </a:prstGeom>
          <a:ln>
            <a:solidFill>
              <a:schemeClr val="bg1">
                <a:lumMod val="6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descr="Decorative"/>
          <p:cNvCxnSpPr/>
          <p:nvPr/>
        </p:nvCxnSpPr>
        <p:spPr>
          <a:xfrm>
            <a:off x="4773478" y="4651828"/>
            <a:ext cx="6960030" cy="0"/>
          </a:xfrm>
          <a:prstGeom prst="straightConnector1">
            <a:avLst/>
          </a:prstGeom>
          <a:ln>
            <a:solidFill>
              <a:schemeClr val="bg1">
                <a:lumMod val="65000"/>
              </a:schemeClr>
            </a:solidFill>
            <a:tailEnd type="non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017ED8CA-143E-8B40-B3C8-0174DDF149EE}" type="slidenum">
              <a:rPr lang="en-US" smtClean="0"/>
              <a:t>18</a:t>
            </a:fld>
            <a:endParaRPr lang="en-US" dirty="0"/>
          </a:p>
        </p:txBody>
      </p:sp>
    </p:spTree>
    <p:extLst>
      <p:ext uri="{BB962C8B-B14F-4D97-AF65-F5344CB8AC3E}">
        <p14:creationId xmlns:p14="http://schemas.microsoft.com/office/powerpoint/2010/main" val="8476027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57" y="2040822"/>
            <a:ext cx="4001193" cy="1301895"/>
          </a:xfrm>
        </p:spPr>
        <p:txBody>
          <a:bodyPr/>
          <a:lstStyle/>
          <a:p>
            <a:r>
              <a:rPr lang="en-US" dirty="0"/>
              <a:t>How to Prepare for the PSAT 10</a:t>
            </a:r>
          </a:p>
        </p:txBody>
      </p:sp>
    </p:spTree>
    <p:extLst>
      <p:ext uri="{BB962C8B-B14F-4D97-AF65-F5344CB8AC3E}">
        <p14:creationId xmlns:p14="http://schemas.microsoft.com/office/powerpoint/2010/main" val="270674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05" y="856506"/>
            <a:ext cx="3687096" cy="1429578"/>
          </a:xfrm>
        </p:spPr>
        <p:txBody>
          <a:bodyPr anchor="t">
            <a:noAutofit/>
          </a:bodyPr>
          <a:lstStyle/>
          <a:p>
            <a:r>
              <a:rPr lang="en-US" dirty="0"/>
              <a:t>Contents</a:t>
            </a:r>
          </a:p>
        </p:txBody>
      </p:sp>
      <p:sp>
        <p:nvSpPr>
          <p:cNvPr id="3" name="Content Placeholder 2"/>
          <p:cNvSpPr>
            <a:spLocks noGrp="1"/>
          </p:cNvSpPr>
          <p:nvPr>
            <p:ph idx="1"/>
          </p:nvPr>
        </p:nvSpPr>
        <p:spPr>
          <a:xfrm>
            <a:off x="4767263" y="559824"/>
            <a:ext cx="6970800" cy="5566339"/>
          </a:xfrm>
        </p:spPr>
        <p:txBody>
          <a:bodyPr/>
          <a:lstStyle/>
          <a:p>
            <a:pPr>
              <a:lnSpc>
                <a:spcPct val="120000"/>
              </a:lnSpc>
            </a:pPr>
            <a:r>
              <a:rPr lang="en-US" dirty="0"/>
              <a:t>What Is the PSAT</a:t>
            </a:r>
            <a:r>
              <a:rPr lang="en-US" sz="1400" baseline="94000" dirty="0"/>
              <a:t>TM</a:t>
            </a:r>
            <a:r>
              <a:rPr lang="en-US" dirty="0"/>
              <a:t> 10?</a:t>
            </a:r>
          </a:p>
          <a:p>
            <a:pPr>
              <a:lnSpc>
                <a:spcPct val="120000"/>
              </a:lnSpc>
            </a:pPr>
            <a:r>
              <a:rPr lang="en-US" dirty="0"/>
              <a:t>When Is the 2019 PSAT 10?</a:t>
            </a:r>
          </a:p>
          <a:p>
            <a:pPr>
              <a:lnSpc>
                <a:spcPct val="120000"/>
              </a:lnSpc>
            </a:pPr>
            <a:r>
              <a:rPr lang="en-US" dirty="0"/>
              <a:t>Skills Tested on the PSAT 10 </a:t>
            </a:r>
          </a:p>
          <a:p>
            <a:pPr>
              <a:lnSpc>
                <a:spcPct val="120000"/>
              </a:lnSpc>
            </a:pPr>
            <a:r>
              <a:rPr lang="en-US" dirty="0"/>
              <a:t>How to Prepare for the PSAT 10 </a:t>
            </a:r>
          </a:p>
          <a:p>
            <a:pPr>
              <a:lnSpc>
                <a:spcPct val="120000"/>
              </a:lnSpc>
            </a:pPr>
            <a:r>
              <a:rPr lang="en-US" dirty="0"/>
              <a:t>Sample PSAT 10 Questions </a:t>
            </a:r>
          </a:p>
          <a:p>
            <a:pPr>
              <a:lnSpc>
                <a:spcPct val="120000"/>
              </a:lnSpc>
            </a:pPr>
            <a:r>
              <a:rPr lang="en-US" dirty="0"/>
              <a:t>Resources</a:t>
            </a:r>
          </a:p>
        </p:txBody>
      </p:sp>
      <p:sp>
        <p:nvSpPr>
          <p:cNvPr id="5" name="Slide Number Placeholder 4"/>
          <p:cNvSpPr>
            <a:spLocks noGrp="1"/>
          </p:cNvSpPr>
          <p:nvPr>
            <p:ph type="sldNum" sz="quarter" idx="12"/>
          </p:nvPr>
        </p:nvSpPr>
        <p:spPr>
          <a:prstGeom prst="rect">
            <a:avLst/>
          </a:prstGeom>
        </p:spPr>
        <p:txBody>
          <a:bodyPr/>
          <a:lstStyle/>
          <a:p>
            <a:fld id="{58B64256-0847-0E43-8322-5E20E92606A0}" type="slidenum">
              <a:rPr lang="en-US" smtClean="0">
                <a:solidFill>
                  <a:prstClr val="black">
                    <a:tint val="75000"/>
                  </a:prstClr>
                </a:solidFill>
                <a:latin typeface="Calibri"/>
              </a:rPr>
              <a:pPr/>
              <a:t>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282784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6611" y="555809"/>
            <a:ext cx="3959916" cy="1634294"/>
          </a:xfrm>
        </p:spPr>
        <p:txBody>
          <a:bodyPr/>
          <a:lstStyle/>
          <a:p>
            <a:r>
              <a:rPr lang="en-US" sz="3600" dirty="0"/>
              <a:t>Know How the PSAT 10 Is Scored</a:t>
            </a:r>
          </a:p>
        </p:txBody>
      </p:sp>
      <p:sp>
        <p:nvSpPr>
          <p:cNvPr id="6" name="Content Placeholder 5"/>
          <p:cNvSpPr>
            <a:spLocks noGrp="1"/>
          </p:cNvSpPr>
          <p:nvPr>
            <p:ph idx="1"/>
          </p:nvPr>
        </p:nvSpPr>
        <p:spPr>
          <a:xfrm>
            <a:off x="4773477" y="555809"/>
            <a:ext cx="7072779" cy="5372292"/>
          </a:xfrm>
        </p:spPr>
        <p:txBody>
          <a:bodyPr/>
          <a:lstStyle/>
          <a:p>
            <a:pPr marL="0" indent="0">
              <a:spcBef>
                <a:spcPts val="700"/>
              </a:spcBef>
              <a:buNone/>
            </a:pPr>
            <a:r>
              <a:rPr lang="en-US" sz="2400" b="1" dirty="0">
                <a:solidFill>
                  <a:schemeClr val="accent1"/>
                </a:solidFill>
              </a:rPr>
              <a:t>Rights-Only Scoring </a:t>
            </a:r>
            <a:endParaRPr lang="en-US" sz="2400" dirty="0"/>
          </a:p>
          <a:p>
            <a:pPr>
              <a:spcBef>
                <a:spcPts val="700"/>
              </a:spcBef>
              <a:buFont typeface="Arial"/>
              <a:buChar char="•"/>
            </a:pPr>
            <a:r>
              <a:rPr lang="en-US" sz="2400" dirty="0"/>
              <a:t>1 point for each correct answer </a:t>
            </a:r>
          </a:p>
          <a:p>
            <a:pPr>
              <a:spcBef>
                <a:spcPts val="700"/>
              </a:spcBef>
              <a:buFont typeface="Arial"/>
              <a:buChar char="•"/>
            </a:pPr>
            <a:r>
              <a:rPr lang="en-US" sz="2400" dirty="0"/>
              <a:t>0 points deducted for each incorrect or blank question </a:t>
            </a:r>
          </a:p>
          <a:p>
            <a:pPr>
              <a:spcBef>
                <a:spcPts val="700"/>
              </a:spcBef>
              <a:buFont typeface="Arial"/>
              <a:buChar char="•"/>
            </a:pPr>
            <a:endParaRPr lang="en-US" sz="2400" b="1" dirty="0">
              <a:solidFill>
                <a:schemeClr val="accent1"/>
              </a:solidFill>
            </a:endParaRPr>
          </a:p>
          <a:p>
            <a:pPr marL="0" indent="0">
              <a:spcBef>
                <a:spcPts val="700"/>
              </a:spcBef>
              <a:buNone/>
            </a:pPr>
            <a:r>
              <a:rPr lang="en-US" sz="2400" b="1" dirty="0">
                <a:solidFill>
                  <a:schemeClr val="accent1"/>
                </a:solidFill>
              </a:rPr>
              <a:t>Math Grid-ins</a:t>
            </a:r>
          </a:p>
          <a:p>
            <a:pPr>
              <a:spcBef>
                <a:spcPts val="700"/>
              </a:spcBef>
            </a:pPr>
            <a:r>
              <a:rPr lang="en-US" sz="2400" dirty="0"/>
              <a:t>You can enter answers as (reduced) fractions or decimals. </a:t>
            </a:r>
          </a:p>
          <a:p>
            <a:pPr>
              <a:spcBef>
                <a:spcPts val="700"/>
              </a:spcBef>
            </a:pPr>
            <a:r>
              <a:rPr lang="en-US" sz="2400" dirty="0"/>
              <a:t>If rounding a decimal, make sure to use every box.</a:t>
            </a:r>
          </a:p>
          <a:p>
            <a:pPr>
              <a:spcBef>
                <a:spcPts val="700"/>
              </a:spcBef>
              <a:buFont typeface="Arial"/>
              <a:buChar char="•"/>
            </a:pPr>
            <a:endParaRPr lang="en-US" sz="2400" b="1" dirty="0">
              <a:solidFill>
                <a:schemeClr val="accent1"/>
              </a:solidFill>
            </a:endParaRPr>
          </a:p>
          <a:p>
            <a:pPr marL="0" indent="0">
              <a:spcBef>
                <a:spcPts val="700"/>
              </a:spcBef>
              <a:buNone/>
            </a:pPr>
            <a:r>
              <a:rPr lang="en-US" sz="2400" b="1" dirty="0">
                <a:solidFill>
                  <a:schemeClr val="accent1"/>
                </a:solidFill>
              </a:rPr>
              <a:t>Scale</a:t>
            </a:r>
          </a:p>
          <a:p>
            <a:pPr>
              <a:spcBef>
                <a:spcPts val="700"/>
              </a:spcBef>
            </a:pPr>
            <a:r>
              <a:rPr lang="en-US" sz="2400" dirty="0"/>
              <a:t>160–760 for each test section </a:t>
            </a:r>
          </a:p>
          <a:p>
            <a:pPr>
              <a:spcBef>
                <a:spcPts val="700"/>
              </a:spcBef>
            </a:pPr>
            <a:r>
              <a:rPr lang="en-US" sz="2400" dirty="0"/>
              <a:t>320–1520 for the total score</a:t>
            </a:r>
          </a:p>
          <a:p>
            <a:pPr>
              <a:spcBef>
                <a:spcPts val="700"/>
              </a:spcBef>
            </a:pPr>
            <a:endParaRPr lang="en-US" sz="2400" dirty="0"/>
          </a:p>
        </p:txBody>
      </p:sp>
      <p:sp>
        <p:nvSpPr>
          <p:cNvPr id="3" name="Slide Number Placeholder 2"/>
          <p:cNvSpPr>
            <a:spLocks noGrp="1"/>
          </p:cNvSpPr>
          <p:nvPr>
            <p:ph type="sldNum" sz="quarter" idx="12"/>
          </p:nvPr>
        </p:nvSpPr>
        <p:spPr/>
        <p:txBody>
          <a:bodyPr/>
          <a:lstStyle/>
          <a:p>
            <a:fld id="{017ED8CA-143E-8B40-B3C8-0174DDF149EE}" type="slidenum">
              <a:rPr lang="en-US" smtClean="0"/>
              <a:t>20</a:t>
            </a:fld>
            <a:endParaRPr lang="en-US" dirty="0"/>
          </a:p>
        </p:txBody>
      </p:sp>
    </p:spTree>
    <p:extLst>
      <p:ext uri="{BB962C8B-B14F-4D97-AF65-F5344CB8AC3E}">
        <p14:creationId xmlns:p14="http://schemas.microsoft.com/office/powerpoint/2010/main" val="2215554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6611" y="555809"/>
            <a:ext cx="3741179" cy="1643527"/>
          </a:xfrm>
        </p:spPr>
        <p:txBody>
          <a:bodyPr/>
          <a:lstStyle/>
          <a:p>
            <a:r>
              <a:rPr lang="en-US" sz="3600" dirty="0"/>
              <a:t>Personalized Skills Information</a:t>
            </a:r>
          </a:p>
        </p:txBody>
      </p:sp>
      <p:sp>
        <p:nvSpPr>
          <p:cNvPr id="6" name="Content Placeholder 5"/>
          <p:cNvSpPr>
            <a:spLocks noGrp="1"/>
          </p:cNvSpPr>
          <p:nvPr>
            <p:ph idx="1"/>
          </p:nvPr>
        </p:nvSpPr>
        <p:spPr/>
        <p:txBody>
          <a:bodyPr/>
          <a:lstStyle/>
          <a:p>
            <a:pPr marL="0" indent="0">
              <a:spcBef>
                <a:spcPts val="700"/>
              </a:spcBef>
              <a:buNone/>
            </a:pPr>
            <a:r>
              <a:rPr lang="en-US" sz="2400" b="1" dirty="0">
                <a:solidFill>
                  <a:schemeClr val="accent1"/>
                </a:solidFill>
              </a:rPr>
              <a:t>The PSAT 10 Score Report</a:t>
            </a:r>
            <a:endParaRPr lang="en-US" sz="2400" dirty="0"/>
          </a:p>
          <a:p>
            <a:pPr>
              <a:spcBef>
                <a:spcPts val="700"/>
              </a:spcBef>
            </a:pPr>
            <a:r>
              <a:rPr lang="en-US" sz="2400" dirty="0"/>
              <a:t>Contains information </a:t>
            </a:r>
            <a:r>
              <a:rPr lang="en-US" sz="2400" b="1" dirty="0"/>
              <a:t>to help students improve academic skills</a:t>
            </a:r>
            <a:r>
              <a:rPr lang="en-US" sz="2400" dirty="0"/>
              <a:t>. </a:t>
            </a:r>
          </a:p>
          <a:p>
            <a:pPr>
              <a:spcBef>
                <a:spcPts val="700"/>
              </a:spcBef>
            </a:pPr>
            <a:r>
              <a:rPr lang="en-US" sz="2400" b="1" dirty="0"/>
              <a:t>Lists skills </a:t>
            </a:r>
            <a:r>
              <a:rPr lang="en-US" sz="2400" dirty="0"/>
              <a:t>that students have the best chance of improving with additional work. </a:t>
            </a:r>
          </a:p>
          <a:p>
            <a:pPr>
              <a:spcBef>
                <a:spcPts val="700"/>
              </a:spcBef>
            </a:pPr>
            <a:r>
              <a:rPr lang="en-US" sz="2400" dirty="0"/>
              <a:t>Connects to </a:t>
            </a:r>
            <a:r>
              <a:rPr lang="en-US" sz="2400" b="1" dirty="0"/>
              <a:t>personalized practice </a:t>
            </a:r>
            <a:r>
              <a:rPr lang="en-US" sz="2400" dirty="0"/>
              <a:t>recommendations on </a:t>
            </a:r>
            <a:r>
              <a:rPr lang="en-US" sz="2400" b="1" dirty="0"/>
              <a:t>Khan Academy</a:t>
            </a:r>
            <a:r>
              <a:rPr lang="en-US" sz="2400" dirty="0"/>
              <a:t>.  </a:t>
            </a:r>
          </a:p>
          <a:p>
            <a:pPr>
              <a:spcBef>
                <a:spcPts val="700"/>
              </a:spcBef>
            </a:pPr>
            <a:endParaRPr lang="en-US" sz="2100" dirty="0"/>
          </a:p>
        </p:txBody>
      </p:sp>
      <p:sp>
        <p:nvSpPr>
          <p:cNvPr id="3" name="Slide Number Placeholder 2"/>
          <p:cNvSpPr>
            <a:spLocks noGrp="1"/>
          </p:cNvSpPr>
          <p:nvPr>
            <p:ph type="sldNum" sz="quarter" idx="12"/>
          </p:nvPr>
        </p:nvSpPr>
        <p:spPr/>
        <p:txBody>
          <a:bodyPr/>
          <a:lstStyle/>
          <a:p>
            <a:fld id="{017ED8CA-143E-8B40-B3C8-0174DDF149EE}" type="slidenum">
              <a:rPr lang="en-US" smtClean="0"/>
              <a:t>21</a:t>
            </a:fld>
            <a:endParaRPr lang="en-US" dirty="0"/>
          </a:p>
        </p:txBody>
      </p:sp>
    </p:spTree>
    <p:extLst>
      <p:ext uri="{BB962C8B-B14F-4D97-AF65-F5344CB8AC3E}">
        <p14:creationId xmlns:p14="http://schemas.microsoft.com/office/powerpoint/2010/main" val="15184321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6611" y="555809"/>
            <a:ext cx="3741179" cy="1643527"/>
          </a:xfrm>
        </p:spPr>
        <p:txBody>
          <a:bodyPr/>
          <a:lstStyle/>
          <a:p>
            <a:r>
              <a:rPr lang="en-US" sz="3600" dirty="0"/>
              <a:t>Preparation Starts in </a:t>
            </a:r>
            <a:br>
              <a:rPr lang="en-US" sz="3600" dirty="0"/>
            </a:br>
            <a:r>
              <a:rPr lang="en-US" sz="3600" dirty="0"/>
              <a:t>School</a:t>
            </a:r>
          </a:p>
        </p:txBody>
      </p:sp>
      <p:sp>
        <p:nvSpPr>
          <p:cNvPr id="6" name="Content Placeholder 5"/>
          <p:cNvSpPr>
            <a:spLocks noGrp="1"/>
          </p:cNvSpPr>
          <p:nvPr>
            <p:ph idx="1"/>
          </p:nvPr>
        </p:nvSpPr>
        <p:spPr>
          <a:xfrm>
            <a:off x="4773477" y="555809"/>
            <a:ext cx="6960031" cy="5372292"/>
          </a:xfrm>
        </p:spPr>
        <p:txBody>
          <a:bodyPr/>
          <a:lstStyle/>
          <a:p>
            <a:pPr marL="0" indent="0">
              <a:spcBef>
                <a:spcPts val="700"/>
              </a:spcBef>
              <a:buNone/>
            </a:pPr>
            <a:r>
              <a:rPr lang="en-US" sz="3200" b="1" dirty="0">
                <a:solidFill>
                  <a:schemeClr val="accent1"/>
                </a:solidFill>
              </a:rPr>
              <a:t>Read</a:t>
            </a:r>
            <a:endParaRPr lang="en-US" sz="3200" dirty="0"/>
          </a:p>
          <a:p>
            <a:pPr marL="0" indent="0">
              <a:spcBef>
                <a:spcPts val="700"/>
              </a:spcBef>
              <a:buNone/>
            </a:pPr>
            <a:r>
              <a:rPr lang="en-US" sz="3200" dirty="0"/>
              <a:t>Continuous reading improves vocabulary and develops         essential skills. </a:t>
            </a:r>
            <a:endParaRPr lang="en-US" sz="3200" b="1" dirty="0">
              <a:solidFill>
                <a:schemeClr val="accent1"/>
              </a:solidFill>
            </a:endParaRPr>
          </a:p>
          <a:p>
            <a:pPr marL="0" indent="0">
              <a:spcBef>
                <a:spcPts val="700"/>
              </a:spcBef>
              <a:buNone/>
            </a:pPr>
            <a:endParaRPr lang="en-US" sz="3200" b="1" dirty="0">
              <a:solidFill>
                <a:schemeClr val="accent1"/>
              </a:solidFill>
            </a:endParaRPr>
          </a:p>
          <a:p>
            <a:pPr marL="0" indent="0">
              <a:spcBef>
                <a:spcPts val="700"/>
              </a:spcBef>
              <a:buNone/>
            </a:pPr>
            <a:r>
              <a:rPr lang="en-US" sz="3200" b="1" dirty="0">
                <a:solidFill>
                  <a:schemeClr val="accent1"/>
                </a:solidFill>
              </a:rPr>
              <a:t>Take Challenging Courses</a:t>
            </a:r>
          </a:p>
          <a:p>
            <a:pPr marL="0" indent="0">
              <a:spcBef>
                <a:spcPts val="700"/>
              </a:spcBef>
              <a:buNone/>
            </a:pPr>
            <a:r>
              <a:rPr lang="en-US" sz="3200" dirty="0"/>
              <a:t>This will help students to develop and strengthen their critical thinking skills. </a:t>
            </a:r>
          </a:p>
        </p:txBody>
      </p:sp>
      <p:sp>
        <p:nvSpPr>
          <p:cNvPr id="3" name="Slide Number Placeholder 2"/>
          <p:cNvSpPr>
            <a:spLocks noGrp="1"/>
          </p:cNvSpPr>
          <p:nvPr>
            <p:ph type="sldNum" sz="quarter" idx="12"/>
          </p:nvPr>
        </p:nvSpPr>
        <p:spPr/>
        <p:txBody>
          <a:bodyPr/>
          <a:lstStyle/>
          <a:p>
            <a:fld id="{017ED8CA-143E-8B40-B3C8-0174DDF149EE}" type="slidenum">
              <a:rPr lang="en-US" smtClean="0"/>
              <a:t>22</a:t>
            </a:fld>
            <a:endParaRPr lang="en-US" dirty="0"/>
          </a:p>
        </p:txBody>
      </p:sp>
    </p:spTree>
    <p:extLst>
      <p:ext uri="{BB962C8B-B14F-4D97-AF65-F5344CB8AC3E}">
        <p14:creationId xmlns:p14="http://schemas.microsoft.com/office/powerpoint/2010/main" val="21562500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56" y="2040822"/>
            <a:ext cx="4852953" cy="1301895"/>
          </a:xfrm>
        </p:spPr>
        <p:txBody>
          <a:bodyPr/>
          <a:lstStyle/>
          <a:p>
            <a:r>
              <a:rPr lang="en-US" dirty="0"/>
              <a:t>Sample PSAT 10 Questions</a:t>
            </a:r>
          </a:p>
        </p:txBody>
      </p:sp>
    </p:spTree>
    <p:extLst>
      <p:ext uri="{BB962C8B-B14F-4D97-AF65-F5344CB8AC3E}">
        <p14:creationId xmlns:p14="http://schemas.microsoft.com/office/powerpoint/2010/main" val="2307464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Reading </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7" name="Text Placeholder 4"/>
          <p:cNvSpPr>
            <a:spLocks noGrp="1"/>
          </p:cNvSpPr>
          <p:nvPr>
            <p:ph type="body" sz="quarter" idx="13"/>
          </p:nvPr>
        </p:nvSpPr>
        <p:spPr>
          <a:xfrm>
            <a:off x="466052" y="1949068"/>
            <a:ext cx="3741738" cy="456535"/>
          </a:xfrm>
        </p:spPr>
        <p:txBody>
          <a:bodyPr/>
          <a:lstStyle/>
          <a:p>
            <a:r>
              <a:rPr lang="en-US" dirty="0"/>
              <a:t>Passage-Based Questions</a:t>
            </a:r>
          </a:p>
        </p:txBody>
      </p:sp>
      <p:pic>
        <p:nvPicPr>
          <p:cNvPr id="19" name="Picture 18" descr="Passage Excerpt:&#10;&#10;[. . .] The coming decades will likely see more intense clustering of jobs, innovation, and productivity in a smaller number of bigger cities and city-regions. Some regions could end up bloated beyond the capacity of their infrastructure, while others struggle, their promise stymied by inadequate human or other resources.&#10;&#10;Adapted from Richard Florida, The Great Reset.&#10;© 2010 by Richard Florida.&#10;&#10;As used in line 2, “intense”&#10;most nearly means&#10;&#10;(A) emotional.&#10;(B) concentrated.&#10;(C) brilliant.&#10;(D) determined."/>
          <p:cNvPicPr>
            <a:picLocks noChangeAspect="1"/>
          </p:cNvPicPr>
          <p:nvPr/>
        </p:nvPicPr>
        <p:blipFill rotWithShape="1">
          <a:blip r:embed="rId2"/>
          <a:srcRect r="11111"/>
          <a:stretch/>
        </p:blipFill>
        <p:spPr>
          <a:xfrm>
            <a:off x="4220490" y="584362"/>
            <a:ext cx="7315200" cy="4114800"/>
          </a:xfrm>
          <a:prstGeom prst="rect">
            <a:avLst/>
          </a:prstGeom>
        </p:spPr>
      </p:pic>
      <p:pic>
        <p:nvPicPr>
          <p:cNvPr id="11" name="Picture 10" descr="Icon of a book"/>
          <p:cNvPicPr>
            <a:picLocks noChangeAspect="1"/>
          </p:cNvPicPr>
          <p:nvPr/>
        </p:nvPicPr>
        <p:blipFill>
          <a:blip r:embed="rId3">
            <a:alphaModFix amt="50000"/>
          </a:blip>
          <a:stretch>
            <a:fillRect/>
          </a:stretch>
        </p:blipFill>
        <p:spPr>
          <a:xfrm>
            <a:off x="478505" y="4442014"/>
            <a:ext cx="1485602" cy="1485602"/>
          </a:xfrm>
          <a:prstGeom prst="rect">
            <a:avLst/>
          </a:prstGeom>
        </p:spPr>
      </p:pic>
    </p:spTree>
    <p:extLst>
      <p:ext uri="{BB962C8B-B14F-4D97-AF65-F5344CB8AC3E}">
        <p14:creationId xmlns:p14="http://schemas.microsoft.com/office/powerpoint/2010/main" val="24243474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Reading </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7" name="Text Placeholder 4"/>
          <p:cNvSpPr>
            <a:spLocks noGrp="1"/>
          </p:cNvSpPr>
          <p:nvPr>
            <p:ph type="body" sz="quarter" idx="13"/>
          </p:nvPr>
        </p:nvSpPr>
        <p:spPr>
          <a:xfrm>
            <a:off x="466052" y="1949068"/>
            <a:ext cx="3741738" cy="456535"/>
          </a:xfrm>
        </p:spPr>
        <p:txBody>
          <a:bodyPr/>
          <a:lstStyle/>
          <a:p>
            <a:r>
              <a:rPr lang="en-US" dirty="0"/>
              <a:t>Passage-Based Questions</a:t>
            </a:r>
          </a:p>
        </p:txBody>
      </p:sp>
      <p:pic>
        <p:nvPicPr>
          <p:cNvPr id="23" name="Picture 22" descr="Passage Excerpt:&#10;&#10;[. . .] The coming decades will likely see more intense clustering of jobs, innovation, and productivity in a smaller number of bigger cities and city-regions. Some regions could end up bloated beyond the capacity of their infrastructure, while others struggle, their promise stymied by inadequate human or other resources.&#10;&#10;Adapted from Richard Florida, The Great Reset.&#10;© 2010 by Richard Florida.&#10;&#10;As used in line 2, “intense” most nearly means&#10;&#10;Choice B is concentrated."/>
          <p:cNvPicPr>
            <a:picLocks noChangeAspect="1"/>
          </p:cNvPicPr>
          <p:nvPr/>
        </p:nvPicPr>
        <p:blipFill rotWithShape="1">
          <a:blip r:embed="rId2"/>
          <a:srcRect r="11111"/>
          <a:stretch/>
        </p:blipFill>
        <p:spPr>
          <a:xfrm>
            <a:off x="4220490" y="584362"/>
            <a:ext cx="7315200" cy="4114800"/>
          </a:xfrm>
          <a:prstGeom prst="rect">
            <a:avLst/>
          </a:prstGeom>
        </p:spPr>
      </p:pic>
      <p:pic>
        <p:nvPicPr>
          <p:cNvPr id="8" name="Picture 7" descr="Icon of a book"/>
          <p:cNvPicPr>
            <a:picLocks noChangeAspect="1"/>
          </p:cNvPicPr>
          <p:nvPr/>
        </p:nvPicPr>
        <p:blipFill>
          <a:blip r:embed="rId3">
            <a:alphaModFix amt="50000"/>
          </a:blip>
          <a:stretch>
            <a:fillRect/>
          </a:stretch>
        </p:blipFill>
        <p:spPr>
          <a:xfrm>
            <a:off x="478505" y="4442014"/>
            <a:ext cx="1485602" cy="1485602"/>
          </a:xfrm>
          <a:prstGeom prst="rect">
            <a:avLst/>
          </a:prstGeom>
        </p:spPr>
      </p:pic>
    </p:spTree>
    <p:extLst>
      <p:ext uri="{BB962C8B-B14F-4D97-AF65-F5344CB8AC3E}">
        <p14:creationId xmlns:p14="http://schemas.microsoft.com/office/powerpoint/2010/main" val="2487450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Reading </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7" name="Text Placeholder 4"/>
          <p:cNvSpPr>
            <a:spLocks noGrp="1"/>
          </p:cNvSpPr>
          <p:nvPr>
            <p:ph type="body" sz="quarter" idx="13"/>
          </p:nvPr>
        </p:nvSpPr>
        <p:spPr>
          <a:xfrm>
            <a:off x="466052" y="1949068"/>
            <a:ext cx="3741738" cy="456535"/>
          </a:xfrm>
        </p:spPr>
        <p:txBody>
          <a:bodyPr/>
          <a:lstStyle/>
          <a:p>
            <a:r>
              <a:rPr lang="en-US" dirty="0"/>
              <a:t>Passage-Based Questions</a:t>
            </a:r>
          </a:p>
        </p:txBody>
      </p:sp>
      <p:pic>
        <p:nvPicPr>
          <p:cNvPr id="12" name="Picture 11" descr="This question asks students to determine word meaning within a social science context. While students may frequently use the word “intense” to describe personalities or emotions, the context of this sentence requires students to recognize that “intense” can also mean “concentrated.” The best answer here is choice B because the context makes clear that the clustering of jobs, innovation, and productivity is expected to be denser, or more concentrated in a smaller number of bigger cities and city-regions, over the coming decades. In these ways, the question draws students back to the text rather than rewarding only isolated vocabulary knowledge."/>
          <p:cNvPicPr>
            <a:picLocks noChangeAspect="1"/>
          </p:cNvPicPr>
          <p:nvPr/>
        </p:nvPicPr>
        <p:blipFill rotWithShape="1">
          <a:blip r:embed="rId2"/>
          <a:srcRect r="11111"/>
          <a:stretch/>
        </p:blipFill>
        <p:spPr>
          <a:xfrm>
            <a:off x="4203701" y="584362"/>
            <a:ext cx="7315200" cy="4114800"/>
          </a:xfrm>
          <a:prstGeom prst="rect">
            <a:avLst/>
          </a:prstGeom>
        </p:spPr>
      </p:pic>
      <p:pic>
        <p:nvPicPr>
          <p:cNvPr id="8" name="Picture 7" descr="Icon of a book"/>
          <p:cNvPicPr>
            <a:picLocks noChangeAspect="1"/>
          </p:cNvPicPr>
          <p:nvPr/>
        </p:nvPicPr>
        <p:blipFill>
          <a:blip r:embed="rId3">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26</a:t>
            </a:fld>
            <a:endParaRPr lang="en-US" dirty="0"/>
          </a:p>
        </p:txBody>
      </p:sp>
    </p:spTree>
    <p:extLst>
      <p:ext uri="{BB962C8B-B14F-4D97-AF65-F5344CB8AC3E}">
        <p14:creationId xmlns:p14="http://schemas.microsoft.com/office/powerpoint/2010/main" val="3539144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Writing and Language </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7" name="Text Placeholder 4"/>
          <p:cNvSpPr>
            <a:spLocks noGrp="1"/>
          </p:cNvSpPr>
          <p:nvPr>
            <p:ph type="body" sz="quarter" idx="13"/>
          </p:nvPr>
        </p:nvSpPr>
        <p:spPr>
          <a:xfrm>
            <a:off x="466052" y="2405603"/>
            <a:ext cx="3741738" cy="456535"/>
          </a:xfrm>
        </p:spPr>
        <p:txBody>
          <a:bodyPr/>
          <a:lstStyle/>
          <a:p>
            <a:r>
              <a:rPr lang="en-US" dirty="0"/>
              <a:t>Passage-Based Questions</a:t>
            </a:r>
          </a:p>
        </p:txBody>
      </p:sp>
      <p:pic>
        <p:nvPicPr>
          <p:cNvPr id="11" name="Picture 10" descr="Passage Excerpt:&#10;&#10;[. . .] As Kingman developed as a painter,his works were often compared to paintings by Chinese landscape artists dating back to CE 960, a time when a strong tradition of&#10;landscape painting emerged in Chinese art. Kingman, however, 5 vacated from that tradition in a number of ways, most notably in that he chose to focus not on natural landscapes, such as mountains and rivers, but&#10;on cities. [. . .]&#10;&#10;Choice A is NO CHANGE&#10;&#10;Choice B is evacuated&#10;&#10;Choice C is departed&#10;&#10;Choice D is retired"/>
          <p:cNvPicPr>
            <a:picLocks noChangeAspect="1"/>
          </p:cNvPicPr>
          <p:nvPr/>
        </p:nvPicPr>
        <p:blipFill rotWithShape="1">
          <a:blip r:embed="rId2"/>
          <a:srcRect r="8303"/>
          <a:stretch/>
        </p:blipFill>
        <p:spPr>
          <a:xfrm>
            <a:off x="4207790" y="584362"/>
            <a:ext cx="7543800" cy="4114800"/>
          </a:xfrm>
          <a:prstGeom prst="rect">
            <a:avLst/>
          </a:prstGeom>
        </p:spPr>
      </p:pic>
      <p:pic>
        <p:nvPicPr>
          <p:cNvPr id="8" name="Picture 7" descr="Icon of a pencil and paper"/>
          <p:cNvPicPr>
            <a:picLocks noChangeAspect="1"/>
          </p:cNvPicPr>
          <p:nvPr/>
        </p:nvPicPr>
        <p:blipFill>
          <a:blip r:embed="rId3">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27</a:t>
            </a:fld>
            <a:endParaRPr lang="en-US" dirty="0"/>
          </a:p>
        </p:txBody>
      </p:sp>
    </p:spTree>
    <p:extLst>
      <p:ext uri="{BB962C8B-B14F-4D97-AF65-F5344CB8AC3E}">
        <p14:creationId xmlns:p14="http://schemas.microsoft.com/office/powerpoint/2010/main" val="34073694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Writing and Language </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7" name="Text Placeholder 4"/>
          <p:cNvSpPr>
            <a:spLocks noGrp="1"/>
          </p:cNvSpPr>
          <p:nvPr>
            <p:ph type="body" sz="quarter" idx="13"/>
          </p:nvPr>
        </p:nvSpPr>
        <p:spPr>
          <a:xfrm>
            <a:off x="466052" y="2405603"/>
            <a:ext cx="3741738" cy="456535"/>
          </a:xfrm>
        </p:spPr>
        <p:txBody>
          <a:bodyPr/>
          <a:lstStyle/>
          <a:p>
            <a:r>
              <a:rPr lang="en-US" dirty="0"/>
              <a:t>Passage-Based Questions</a:t>
            </a:r>
          </a:p>
        </p:txBody>
      </p:sp>
      <p:pic>
        <p:nvPicPr>
          <p:cNvPr id="11" name="Picture 10" descr="Passage Excerpt:&#10;&#10;[. . .] As Kingman developed as a painter,his works were often compared to paintings by Chinese landscape artists dating back to CE 960, a time when a strong tradition of&#10;landscape painting emerged in Chinese art. Kingman, however, 5 vacated from that tradition in a number of ways, most notably in that he chose to focus not on natural landscapes, such as mountains and rivers, but&#10;on cities. [. . .]&#10;&#10;Choice C is departed"/>
          <p:cNvPicPr>
            <a:picLocks noChangeAspect="1"/>
          </p:cNvPicPr>
          <p:nvPr/>
        </p:nvPicPr>
        <p:blipFill rotWithShape="1">
          <a:blip r:embed="rId2"/>
          <a:srcRect r="8303"/>
          <a:stretch/>
        </p:blipFill>
        <p:spPr>
          <a:xfrm>
            <a:off x="4207790" y="584446"/>
            <a:ext cx="7543800" cy="4114800"/>
          </a:xfrm>
          <a:prstGeom prst="rect">
            <a:avLst/>
          </a:prstGeom>
        </p:spPr>
      </p:pic>
      <p:pic>
        <p:nvPicPr>
          <p:cNvPr id="9" name="Picture 8" descr="Icon of a pencil and paper"/>
          <p:cNvPicPr>
            <a:picLocks noChangeAspect="1"/>
          </p:cNvPicPr>
          <p:nvPr/>
        </p:nvPicPr>
        <p:blipFill>
          <a:blip r:embed="rId3">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28</a:t>
            </a:fld>
            <a:endParaRPr lang="en-US" dirty="0"/>
          </a:p>
        </p:txBody>
      </p:sp>
    </p:spTree>
    <p:extLst>
      <p:ext uri="{BB962C8B-B14F-4D97-AF65-F5344CB8AC3E}">
        <p14:creationId xmlns:p14="http://schemas.microsoft.com/office/powerpoint/2010/main" val="40455853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Writing and Language </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7" name="Text Placeholder 4"/>
          <p:cNvSpPr>
            <a:spLocks noGrp="1"/>
          </p:cNvSpPr>
          <p:nvPr>
            <p:ph type="body" sz="quarter" idx="13"/>
          </p:nvPr>
        </p:nvSpPr>
        <p:spPr>
          <a:xfrm>
            <a:off x="466052" y="2405603"/>
            <a:ext cx="3741738" cy="456535"/>
          </a:xfrm>
        </p:spPr>
        <p:txBody>
          <a:bodyPr/>
          <a:lstStyle/>
          <a:p>
            <a:r>
              <a:rPr lang="en-US" dirty="0"/>
              <a:t>Passage-Based Questions</a:t>
            </a:r>
          </a:p>
        </p:txBody>
      </p:sp>
      <p:pic>
        <p:nvPicPr>
          <p:cNvPr id="8" name="Picture 7" descr="This question asks students to determine which word makes&#10;the most sense in the context of a sentence. “Departed” is the most contextually appropriate way to indicate that Kingman had deviated from the tradition of Chinese landscape painting in a number of ways. In this sort of question, students must demonstrate not only facility with language in general but also skill in using language in particular contexts to convey meaning clearly and precisely."/>
          <p:cNvPicPr>
            <a:picLocks noChangeAspect="1"/>
          </p:cNvPicPr>
          <p:nvPr/>
        </p:nvPicPr>
        <p:blipFill rotWithShape="1">
          <a:blip r:embed="rId2"/>
          <a:srcRect r="11111"/>
          <a:stretch/>
        </p:blipFill>
        <p:spPr>
          <a:xfrm>
            <a:off x="4207790" y="571662"/>
            <a:ext cx="7315200" cy="4114800"/>
          </a:xfrm>
          <a:prstGeom prst="rect">
            <a:avLst/>
          </a:prstGeom>
        </p:spPr>
      </p:pic>
      <p:pic>
        <p:nvPicPr>
          <p:cNvPr id="11" name="Picture 10" descr="Icon of a pencil and paper"/>
          <p:cNvPicPr>
            <a:picLocks noChangeAspect="1"/>
          </p:cNvPicPr>
          <p:nvPr/>
        </p:nvPicPr>
        <p:blipFill>
          <a:blip r:embed="rId3">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29</a:t>
            </a:fld>
            <a:endParaRPr lang="en-US" dirty="0"/>
          </a:p>
        </p:txBody>
      </p:sp>
    </p:spTree>
    <p:extLst>
      <p:ext uri="{BB962C8B-B14F-4D97-AF65-F5344CB8AC3E}">
        <p14:creationId xmlns:p14="http://schemas.microsoft.com/office/powerpoint/2010/main" val="21704343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57" y="2040822"/>
            <a:ext cx="4297286" cy="1301895"/>
          </a:xfrm>
        </p:spPr>
        <p:txBody>
          <a:bodyPr/>
          <a:lstStyle/>
          <a:p>
            <a:r>
              <a:rPr lang="en-US" dirty="0"/>
              <a:t>What Is the PSAT 10?</a:t>
            </a:r>
          </a:p>
        </p:txBody>
      </p:sp>
    </p:spTree>
    <p:extLst>
      <p:ext uri="{BB962C8B-B14F-4D97-AF65-F5344CB8AC3E}">
        <p14:creationId xmlns:p14="http://schemas.microsoft.com/office/powerpoint/2010/main" val="243172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Math</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11" name="Text Placeholder 4"/>
          <p:cNvSpPr txBox="1">
            <a:spLocks/>
          </p:cNvSpPr>
          <p:nvPr/>
        </p:nvSpPr>
        <p:spPr>
          <a:xfrm>
            <a:off x="466052" y="1949068"/>
            <a:ext cx="3741738" cy="456535"/>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Calculator: Permitted</a:t>
            </a:r>
          </a:p>
        </p:txBody>
      </p:sp>
      <p:pic>
        <p:nvPicPr>
          <p:cNvPr id="15" name="Picture 14" descr="Aaron is staying at a hotel that charges $99.95 per night plus tax for a room. A tax of 8% is applied to the room rate, and an additional one-time untaxed fee of $5.00 is charged by the hotel. Which of the following represents Aaron’s total charge,in dollars, for staying x nights?&#10;&#10;Choice A is open parentheses 99.95 plus 0.08 times x close parentheses plus 5. Choice B is 1.08 times open parentheses 99.95 times x close parentheses plus 5. Choice C is 1.08 times open parentheses 99.95 times x plus 5 close parentheses. Choice D is 1.08 times open parentheses 99.95 plus 5 close parentheses times x."/>
          <p:cNvPicPr>
            <a:picLocks noChangeAspect="1"/>
          </p:cNvPicPr>
          <p:nvPr/>
        </p:nvPicPr>
        <p:blipFill rotWithShape="1">
          <a:blip r:embed="rId2"/>
          <a:srcRect r="8333"/>
          <a:stretch/>
        </p:blipFill>
        <p:spPr>
          <a:xfrm>
            <a:off x="4220490" y="571500"/>
            <a:ext cx="7543800" cy="4114800"/>
          </a:xfrm>
          <a:prstGeom prst="rect">
            <a:avLst/>
          </a:prstGeom>
        </p:spPr>
      </p:pic>
      <p:pic>
        <p:nvPicPr>
          <p:cNvPr id="12" name="Picture 11" descr="Icon of addition, subtraction, multiplication, and division signs"/>
          <p:cNvPicPr>
            <a:picLocks noChangeAspect="1"/>
          </p:cNvPicPr>
          <p:nvPr/>
        </p:nvPicPr>
        <p:blipFill>
          <a:blip r:embed="rId3">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30</a:t>
            </a:fld>
            <a:endParaRPr lang="en-US" dirty="0"/>
          </a:p>
        </p:txBody>
      </p:sp>
    </p:spTree>
    <p:extLst>
      <p:ext uri="{BB962C8B-B14F-4D97-AF65-F5344CB8AC3E}">
        <p14:creationId xmlns:p14="http://schemas.microsoft.com/office/powerpoint/2010/main" val="33907364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Math</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11" name="Text Placeholder 4"/>
          <p:cNvSpPr txBox="1">
            <a:spLocks/>
          </p:cNvSpPr>
          <p:nvPr/>
        </p:nvSpPr>
        <p:spPr>
          <a:xfrm>
            <a:off x="466052" y="1949068"/>
            <a:ext cx="3741738" cy="456535"/>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Calculator: Permitted</a:t>
            </a:r>
          </a:p>
        </p:txBody>
      </p:sp>
      <p:pic>
        <p:nvPicPr>
          <p:cNvPr id="8" name="Picture 7" descr="Aaron is staying at a hotel that charges $99.95 per night plus tax for a room. A tax of 8% is applied to the room rate, and an additional one-time untaxed fee of $5.00 is charged by the hotel. Which of the following represents Aaron’s total charge,in dollars, for staying x nights?&#10;&#10;Choice B is 1.08 times open parentheses 99.95 times x close parentheses plus 5"/>
          <p:cNvPicPr>
            <a:picLocks noChangeAspect="1"/>
          </p:cNvPicPr>
          <p:nvPr/>
        </p:nvPicPr>
        <p:blipFill rotWithShape="1">
          <a:blip r:embed="rId2"/>
          <a:srcRect r="8333"/>
          <a:stretch/>
        </p:blipFill>
        <p:spPr>
          <a:xfrm>
            <a:off x="4220490" y="571500"/>
            <a:ext cx="7543800" cy="4114800"/>
          </a:xfrm>
          <a:prstGeom prst="rect">
            <a:avLst/>
          </a:prstGeom>
        </p:spPr>
      </p:pic>
      <p:pic>
        <p:nvPicPr>
          <p:cNvPr id="7" name="Picture 6" descr="Icon of addition, subtraction, multiplication, and division signs"/>
          <p:cNvPicPr>
            <a:picLocks noChangeAspect="1"/>
          </p:cNvPicPr>
          <p:nvPr/>
        </p:nvPicPr>
        <p:blipFill>
          <a:blip r:embed="rId3">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31</a:t>
            </a:fld>
            <a:endParaRPr lang="en-US" dirty="0"/>
          </a:p>
        </p:txBody>
      </p:sp>
    </p:spTree>
    <p:extLst>
      <p:ext uri="{BB962C8B-B14F-4D97-AF65-F5344CB8AC3E}">
        <p14:creationId xmlns:p14="http://schemas.microsoft.com/office/powerpoint/2010/main" val="9794316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Math</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11" name="Text Placeholder 4"/>
          <p:cNvSpPr txBox="1">
            <a:spLocks/>
          </p:cNvSpPr>
          <p:nvPr/>
        </p:nvSpPr>
        <p:spPr>
          <a:xfrm>
            <a:off x="466052" y="1949068"/>
            <a:ext cx="3741738" cy="456535"/>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Calculator: Permitted</a:t>
            </a:r>
          </a:p>
        </p:txBody>
      </p:sp>
      <p:pic>
        <p:nvPicPr>
          <p:cNvPr id="8" name="Picture 7" descr="This problem asks students to interpret a situation and formulate a linear expression that represents the situation mathematically. The construction of mathematical models that represent real-world scenarios is a critical skill.&#10;The total charge is the room rate, the 8% tax on the room rate, and a fixed fee. If Aaron stayed x nights, then the total charge is 99.95 times x plus open parentheses 1.08 times 99.95 times x close parentheses plus 5, which can be rewritten as 1.08 times open parentheses 99.95 times x close parentheses plus 5."/>
          <p:cNvPicPr>
            <a:picLocks noChangeAspect="1"/>
          </p:cNvPicPr>
          <p:nvPr/>
        </p:nvPicPr>
        <p:blipFill rotWithShape="1">
          <a:blip r:embed="rId2"/>
          <a:srcRect r="11111"/>
          <a:stretch/>
        </p:blipFill>
        <p:spPr>
          <a:xfrm>
            <a:off x="4207790" y="533646"/>
            <a:ext cx="7315200" cy="4114800"/>
          </a:xfrm>
          <a:prstGeom prst="rect">
            <a:avLst/>
          </a:prstGeom>
        </p:spPr>
      </p:pic>
      <p:pic>
        <p:nvPicPr>
          <p:cNvPr id="7" name="Picture 6" descr="Icon of addition, subtraction, multiplication, and division signs"/>
          <p:cNvPicPr>
            <a:picLocks noChangeAspect="1"/>
          </p:cNvPicPr>
          <p:nvPr/>
        </p:nvPicPr>
        <p:blipFill>
          <a:blip r:embed="rId3">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32</a:t>
            </a:fld>
            <a:endParaRPr lang="en-US" dirty="0"/>
          </a:p>
        </p:txBody>
      </p:sp>
    </p:spTree>
    <p:extLst>
      <p:ext uri="{BB962C8B-B14F-4D97-AF65-F5344CB8AC3E}">
        <p14:creationId xmlns:p14="http://schemas.microsoft.com/office/powerpoint/2010/main" val="654205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Math</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11" name="Text Placeholder 4"/>
          <p:cNvSpPr txBox="1">
            <a:spLocks/>
          </p:cNvSpPr>
          <p:nvPr/>
        </p:nvSpPr>
        <p:spPr>
          <a:xfrm>
            <a:off x="466052" y="1949068"/>
            <a:ext cx="3741738" cy="456535"/>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Calculator: Not Permitted</a:t>
            </a:r>
          </a:p>
        </p:txBody>
      </p:sp>
      <p:pic>
        <p:nvPicPr>
          <p:cNvPr id="9" name="Picture 8" descr="In this equation, what is the value of k?&#10;&#10;fraction with numerator of 5 times the sum of k and 2 minus 7, and denominator of 6 equals fraction with numerator 13 minus difference of 4 and k, and denominator of 9&#10;&#10;Choice A is 9 divided by 7. Choice B is 9 divided by 13. Choice C is 33 divided by 17. Choice D is 33 divided by 13."/>
          <p:cNvPicPr>
            <a:picLocks noChangeAspect="1"/>
          </p:cNvPicPr>
          <p:nvPr/>
        </p:nvPicPr>
        <p:blipFill rotWithShape="1">
          <a:blip r:embed="rId2"/>
          <a:srcRect r="8333"/>
          <a:stretch/>
        </p:blipFill>
        <p:spPr>
          <a:xfrm>
            <a:off x="4245890" y="546346"/>
            <a:ext cx="7543800" cy="4114800"/>
          </a:xfrm>
          <a:prstGeom prst="rect">
            <a:avLst/>
          </a:prstGeom>
        </p:spPr>
      </p:pic>
      <p:pic>
        <p:nvPicPr>
          <p:cNvPr id="7" name="Picture 6" descr="Icon of addition, subtraction, multiplication, and division signs"/>
          <p:cNvPicPr>
            <a:picLocks noChangeAspect="1"/>
          </p:cNvPicPr>
          <p:nvPr/>
        </p:nvPicPr>
        <p:blipFill>
          <a:blip r:embed="rId3">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33</a:t>
            </a:fld>
            <a:endParaRPr lang="en-US" dirty="0"/>
          </a:p>
        </p:txBody>
      </p:sp>
    </p:spTree>
    <p:extLst>
      <p:ext uri="{BB962C8B-B14F-4D97-AF65-F5344CB8AC3E}">
        <p14:creationId xmlns:p14="http://schemas.microsoft.com/office/powerpoint/2010/main" val="2792639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Math</a:t>
            </a:r>
            <a:br>
              <a:rPr lang="en-US" sz="3600" dirty="0"/>
            </a:br>
            <a:r>
              <a:rPr lang="en-US" sz="3600" dirty="0"/>
              <a:t>Test</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11" name="Text Placeholder 4"/>
          <p:cNvSpPr txBox="1">
            <a:spLocks/>
          </p:cNvSpPr>
          <p:nvPr/>
        </p:nvSpPr>
        <p:spPr>
          <a:xfrm>
            <a:off x="466052" y="1949068"/>
            <a:ext cx="3741738" cy="456535"/>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Calculator: Not Permitted</a:t>
            </a:r>
          </a:p>
        </p:txBody>
      </p:sp>
      <p:pic>
        <p:nvPicPr>
          <p:cNvPr id="12" name="Picture 11" descr="In this equation, what is the value of k?&#10;&#10;fraction with numerator of 5 times the sum of k and 2 minus 7, and denominator of 6 equals fraction with numerator 13 minus difference of 4 and k, and denominator of 9&#10;&#10;In this problem, students will demonstrate their fluency in solving equations in one variable.&#10;&#10;Choice B is correct. Simplifying the numerators yields&#10;&#10;fraction with numerator sum of 5 times k and 3, and denominator of 6 equals fraction with numerator sum of 9 and k, and denominator 9&#10;&#10;and cross-multiplication gives 45 times k plus 27 equals 54 plus 6 times k Solving for k yields k equals 9 divided by 13&#10;&#10;Choice B is 9 divided by 13"/>
          <p:cNvPicPr>
            <a:picLocks noChangeAspect="1"/>
          </p:cNvPicPr>
          <p:nvPr/>
        </p:nvPicPr>
        <p:blipFill rotWithShape="1">
          <a:blip r:embed="rId2"/>
          <a:srcRect r="8333"/>
          <a:stretch/>
        </p:blipFill>
        <p:spPr>
          <a:xfrm>
            <a:off x="4245890" y="546346"/>
            <a:ext cx="7543800" cy="4114800"/>
          </a:xfrm>
          <a:prstGeom prst="rect">
            <a:avLst/>
          </a:prstGeom>
        </p:spPr>
      </p:pic>
      <p:pic>
        <p:nvPicPr>
          <p:cNvPr id="7" name="Picture 6" descr="Icon of addition, subtraction, multiplication, and division signs"/>
          <p:cNvPicPr>
            <a:picLocks noChangeAspect="1"/>
          </p:cNvPicPr>
          <p:nvPr/>
        </p:nvPicPr>
        <p:blipFill>
          <a:blip r:embed="rId3">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34</a:t>
            </a:fld>
            <a:endParaRPr lang="en-US" dirty="0"/>
          </a:p>
        </p:txBody>
      </p:sp>
    </p:spTree>
    <p:extLst>
      <p:ext uri="{BB962C8B-B14F-4D97-AF65-F5344CB8AC3E}">
        <p14:creationId xmlns:p14="http://schemas.microsoft.com/office/powerpoint/2010/main" val="25692300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Math</a:t>
            </a:r>
            <a:br>
              <a:rPr lang="en-US" sz="3600" dirty="0"/>
            </a:br>
            <a:r>
              <a:rPr lang="en-US" sz="3600" dirty="0"/>
              <a:t>Section</a:t>
            </a:r>
          </a:p>
        </p:txBody>
      </p:sp>
      <p:sp>
        <p:nvSpPr>
          <p:cNvPr id="11" name="Text Placeholder 4"/>
          <p:cNvSpPr txBox="1">
            <a:spLocks/>
          </p:cNvSpPr>
          <p:nvPr/>
        </p:nvSpPr>
        <p:spPr>
          <a:xfrm>
            <a:off x="466052" y="1949068"/>
            <a:ext cx="3741738" cy="456535"/>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Student-Produced Responses</a:t>
            </a:r>
          </a:p>
        </p:txBody>
      </p:sp>
      <p:pic>
        <p:nvPicPr>
          <p:cNvPr id="8" name="Picture 7" descr="Instead of choosing a correct answer from a list of options, students will need to solve problems and enter their answers in the grids provided on the answer sheet. The following visual examples of completed grids are provided:&#10;A sample grid showing the fraction 7 over 12 on an answer grid is shown. The grid has four columns, each with a set of ovals that can be filled in. The first column has a decimal point and the numbers 1 through 9. The second and third columns have a backslash, a decimal point, and the numbers 0 through 9. The fourth column has a decimal point and the numbers 0 through 9. The filled in ovals are 7 in the first column, the backslash in the second column, the 1 in the third column, and the 2 in the fourth column.&#10;A sample grid showing 2.5 on an answer grid is shown. The grid has four columns, each with a set of circles that can be filled in. The first column has a decimal point and the numbers 1 through 9. The second and third columns have a backslash, a decimal point, and the numbers 0 through 9. The fourth column has a decimal point and the numbers 0 through 9. No ovals are filled in the first column. The filled in ovals are 2 in the second column, the decimal point in the third column, and 5 in the fourth column.&#10;Three sample grids showing acceptable ways to answer the fraction 2 over 3 are shown. The first grid shows the answer filled in as a fraction 2 over 3. The grid has four columns, each with a set of ovals that can be filled in. The first column has a decimal point and the numbers 1 through 9. The second and third columns have a backslash, a decimal point, and the numbers 0 through 9. The fourth column has a decimal point and the numbers 0 through 9. No ovals are filled in the first column. The filled in ovals are the 2 second column, the backslash in the third column, and the 3 in the fourth column. The second grid shows the answer filled in as .666. The grid has four columns, each with a set of ovals that can be filled in. The first column has a decimal point and the numbers 1 through 9. The second and third columns have a backslash, a decimal point, and the numbers 0 through 9. The fourth column has a decimal point and the numbers 0 through 9. The filled in ovals are the decimal point in the first column, the 6 second column, the 6 in the third column, and the 6 in the fourth column. The third grid shows the answer filled in as .667. The grid has four columns, each with a set of ovals that can be filled in. The first column has a decimal point and the numbers 1 through 9. The second and third columns have a backslash, a decimal point, and the numbers 0 through 9. The fourth column has a decimal point and the numbers 0 through 9. The filled in ovals are the decimal point in the first column, the 6 second column, the 6 in the third column, and the 7 in the fourth column.&#10;Two sample grids showing acceptable ways to answer 201 are shown. Each grid has four columns, each with a set of ovals that can be filled in. The first column has a decimal point and the numbers 1 through 9. The second and third columns have a backslash, a decimal point, and the numbers 0 through 9. The fourth column has a decimal point and the numbers 0 through 9. No ovals are filled in the first column of the first sample grid. The filled in ovals are the 2 in the second column, the 0 in the third column, and the 1 in the fourth column. The filled in ovals of the second sample grid are the 2 in the first column, the 0 in the second column, and the 1 in the third column. No ovals are filled in the fourth column. A note appears alongside the two sample grids: You may start your answers in any column, space permitting. Columns you don’t need to use should be left blank.&#10;"/>
          <p:cNvPicPr>
            <a:picLocks noChangeAspect="1"/>
          </p:cNvPicPr>
          <p:nvPr/>
        </p:nvPicPr>
        <p:blipFill>
          <a:blip r:embed="rId2"/>
          <a:stretch>
            <a:fillRect/>
          </a:stretch>
        </p:blipFill>
        <p:spPr>
          <a:xfrm>
            <a:off x="4714090" y="713836"/>
            <a:ext cx="6938470" cy="5064664"/>
          </a:xfrm>
          <a:prstGeom prst="rect">
            <a:avLst/>
          </a:prstGeom>
        </p:spPr>
      </p:pic>
      <p:pic>
        <p:nvPicPr>
          <p:cNvPr id="7" name="Picture 6" descr="Icon of addition, subtraction, multiplication, and division signs"/>
          <p:cNvPicPr>
            <a:picLocks noChangeAspect="1"/>
          </p:cNvPicPr>
          <p:nvPr/>
        </p:nvPicPr>
        <p:blipFill>
          <a:blip r:embed="rId3">
            <a:alphaModFix amt="50000"/>
          </a:blip>
          <a:stretch>
            <a:fillRect/>
          </a:stretch>
        </p:blipFill>
        <p:spPr>
          <a:xfrm>
            <a:off x="478505" y="4442014"/>
            <a:ext cx="1485602" cy="1485602"/>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35</a:t>
            </a:fld>
            <a:endParaRPr lang="en-US" dirty="0"/>
          </a:p>
        </p:txBody>
      </p:sp>
    </p:spTree>
    <p:extLst>
      <p:ext uri="{BB962C8B-B14F-4D97-AF65-F5344CB8AC3E}">
        <p14:creationId xmlns:p14="http://schemas.microsoft.com/office/powerpoint/2010/main" val="2737164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Math</a:t>
            </a:r>
            <a:br>
              <a:rPr lang="en-US" sz="3600" dirty="0"/>
            </a:br>
            <a:r>
              <a:rPr lang="en-US" sz="3600" dirty="0"/>
              <a:t>Section</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11" name="Text Placeholder 4"/>
          <p:cNvSpPr txBox="1">
            <a:spLocks/>
          </p:cNvSpPr>
          <p:nvPr/>
        </p:nvSpPr>
        <p:spPr>
          <a:xfrm>
            <a:off x="466052" y="1949068"/>
            <a:ext cx="3741738" cy="452432"/>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Math Test – Calculator </a:t>
            </a:r>
          </a:p>
        </p:txBody>
      </p:sp>
      <p:sp>
        <p:nvSpPr>
          <p:cNvPr id="7" name="Content Placeholder 5"/>
          <p:cNvSpPr>
            <a:spLocks noGrp="1"/>
          </p:cNvSpPr>
          <p:nvPr>
            <p:ph idx="1"/>
          </p:nvPr>
        </p:nvSpPr>
        <p:spPr>
          <a:xfrm>
            <a:off x="4773478" y="555809"/>
            <a:ext cx="6960030" cy="5372292"/>
          </a:xfrm>
        </p:spPr>
        <p:txBody>
          <a:bodyPr/>
          <a:lstStyle/>
          <a:p>
            <a:pPr marL="0" indent="0">
              <a:buNone/>
            </a:pPr>
            <a:r>
              <a:rPr lang="en-US" sz="3200" b="1" dirty="0">
                <a:solidFill>
                  <a:schemeClr val="accent1"/>
                </a:solidFill>
              </a:rPr>
              <a:t>Students: Know Your Calculator</a:t>
            </a:r>
          </a:p>
          <a:p>
            <a:pPr>
              <a:spcBef>
                <a:spcPts val="1872"/>
              </a:spcBef>
            </a:pPr>
            <a:r>
              <a:rPr lang="en-US" sz="3200" dirty="0"/>
              <a:t>A scientific or graphing calculator is recommended. </a:t>
            </a:r>
          </a:p>
          <a:p>
            <a:pPr>
              <a:spcBef>
                <a:spcPts val="1872"/>
              </a:spcBef>
            </a:pPr>
            <a:r>
              <a:rPr lang="en-US" sz="3200" dirty="0">
                <a:latin typeface="Roboto"/>
              </a:rPr>
              <a:t>Students should bring a familiar calculator. Test day is not the time to figure out how to use a new calculator.</a:t>
            </a:r>
          </a:p>
        </p:txBody>
      </p:sp>
      <p:pic>
        <p:nvPicPr>
          <p:cNvPr id="9" name="Picture 8" descr="Icon of a calculator"/>
          <p:cNvPicPr>
            <a:picLocks noChangeAspect="1"/>
          </p:cNvPicPr>
          <p:nvPr/>
        </p:nvPicPr>
        <p:blipFill>
          <a:blip r:embed="rId2">
            <a:alphaModFix amt="50000"/>
          </a:blip>
          <a:stretch>
            <a:fillRect/>
          </a:stretch>
        </p:blipFill>
        <p:spPr>
          <a:xfrm>
            <a:off x="457200" y="4442014"/>
            <a:ext cx="1504696" cy="1504696"/>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36</a:t>
            </a:fld>
            <a:endParaRPr lang="en-US" dirty="0"/>
          </a:p>
        </p:txBody>
      </p:sp>
    </p:spTree>
    <p:extLst>
      <p:ext uri="{BB962C8B-B14F-4D97-AF65-F5344CB8AC3E}">
        <p14:creationId xmlns:p14="http://schemas.microsoft.com/office/powerpoint/2010/main" val="130968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Math</a:t>
            </a:r>
            <a:br>
              <a:rPr lang="en-US" sz="3600" dirty="0"/>
            </a:br>
            <a:r>
              <a:rPr lang="en-US" sz="3600" dirty="0"/>
              <a:t>Section</a:t>
            </a:r>
          </a:p>
        </p:txBody>
      </p:sp>
      <p:sp>
        <p:nvSpPr>
          <p:cNvPr id="11" name="Text Placeholder 4"/>
          <p:cNvSpPr txBox="1">
            <a:spLocks/>
          </p:cNvSpPr>
          <p:nvPr/>
        </p:nvSpPr>
        <p:spPr>
          <a:xfrm>
            <a:off x="466052" y="1949068"/>
            <a:ext cx="3741738" cy="452432"/>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Math Test – Calculator </a:t>
            </a:r>
          </a:p>
        </p:txBody>
      </p:sp>
      <p:sp>
        <p:nvSpPr>
          <p:cNvPr id="7" name="Content Placeholder 5"/>
          <p:cNvSpPr>
            <a:spLocks noGrp="1"/>
          </p:cNvSpPr>
          <p:nvPr>
            <p:ph idx="1"/>
          </p:nvPr>
        </p:nvSpPr>
        <p:spPr>
          <a:xfrm>
            <a:off x="4773478" y="555809"/>
            <a:ext cx="6960030" cy="5372292"/>
          </a:xfrm>
        </p:spPr>
        <p:txBody>
          <a:bodyPr/>
          <a:lstStyle/>
          <a:p>
            <a:pPr marL="0" indent="0">
              <a:buNone/>
            </a:pPr>
            <a:r>
              <a:rPr lang="en-US" sz="2600" b="1" dirty="0">
                <a:solidFill>
                  <a:schemeClr val="accent1"/>
                </a:solidFill>
              </a:rPr>
              <a:t>Additional Calculator Tips for Students</a:t>
            </a:r>
          </a:p>
          <a:p>
            <a:pPr>
              <a:spcBef>
                <a:spcPts val="1872"/>
              </a:spcBef>
            </a:pPr>
            <a:r>
              <a:rPr lang="en-US" sz="2600" dirty="0"/>
              <a:t>Don’t try to use the calculator on every question―no question requires one. </a:t>
            </a:r>
          </a:p>
          <a:p>
            <a:pPr>
              <a:spcBef>
                <a:spcPts val="1872"/>
              </a:spcBef>
            </a:pPr>
            <a:r>
              <a:rPr lang="en-US" sz="2600" dirty="0">
                <a:latin typeface="Roboto"/>
              </a:rPr>
              <a:t>Decide how to solve each problem; then decide whether to use a calculator.</a:t>
            </a:r>
          </a:p>
          <a:p>
            <a:pPr>
              <a:spcBef>
                <a:spcPts val="1872"/>
              </a:spcBef>
            </a:pPr>
            <a:r>
              <a:rPr lang="en-US" sz="2600" dirty="0">
                <a:latin typeface="Roboto"/>
              </a:rPr>
              <a:t>Make sure your calculator is in good working order and that batteries are fresh.</a:t>
            </a:r>
          </a:p>
          <a:p>
            <a:pPr>
              <a:spcBef>
                <a:spcPts val="1872"/>
              </a:spcBef>
            </a:pPr>
            <a:r>
              <a:rPr lang="en-US" sz="2600" dirty="0">
                <a:latin typeface="Roboto"/>
              </a:rPr>
              <a:t>Students will not be permitted to use laptops or other computers, tablets, cell phones, or smartphones, etc. Please reference the </a:t>
            </a:r>
            <a:br>
              <a:rPr lang="en-US" sz="2600" dirty="0">
                <a:latin typeface="Roboto"/>
              </a:rPr>
            </a:br>
            <a:r>
              <a:rPr lang="en-US" sz="2600" i="1" dirty="0">
                <a:latin typeface="Roboto"/>
              </a:rPr>
              <a:t>PSAT 10 Student Guide</a:t>
            </a:r>
            <a:r>
              <a:rPr lang="en-US" sz="2600" dirty="0">
                <a:latin typeface="Roboto"/>
              </a:rPr>
              <a:t> for a complete list.</a:t>
            </a:r>
          </a:p>
        </p:txBody>
      </p:sp>
      <p:pic>
        <p:nvPicPr>
          <p:cNvPr id="8" name="Picture 7" descr="Icon of a calculator"/>
          <p:cNvPicPr>
            <a:picLocks noChangeAspect="1"/>
          </p:cNvPicPr>
          <p:nvPr/>
        </p:nvPicPr>
        <p:blipFill>
          <a:blip r:embed="rId2">
            <a:alphaModFix amt="50000"/>
          </a:blip>
          <a:stretch>
            <a:fillRect/>
          </a:stretch>
        </p:blipFill>
        <p:spPr>
          <a:xfrm>
            <a:off x="457200" y="4442014"/>
            <a:ext cx="1504696" cy="1504696"/>
          </a:xfrm>
          <a:prstGeom prst="rect">
            <a:avLst/>
          </a:prstGeom>
        </p:spPr>
      </p:pic>
      <p:sp>
        <p:nvSpPr>
          <p:cNvPr id="3" name="Slide Number Placeholder 2"/>
          <p:cNvSpPr>
            <a:spLocks noGrp="1"/>
          </p:cNvSpPr>
          <p:nvPr>
            <p:ph type="sldNum" sz="quarter" idx="12"/>
          </p:nvPr>
        </p:nvSpPr>
        <p:spPr/>
        <p:txBody>
          <a:bodyPr/>
          <a:lstStyle/>
          <a:p>
            <a:fld id="{017ED8CA-143E-8B40-B3C8-0174DDF149EE}" type="slidenum">
              <a:rPr lang="en-US" smtClean="0"/>
              <a:t>37</a:t>
            </a:fld>
            <a:endParaRPr lang="en-US" dirty="0"/>
          </a:p>
        </p:txBody>
      </p:sp>
    </p:spTree>
    <p:extLst>
      <p:ext uri="{BB962C8B-B14F-4D97-AF65-F5344CB8AC3E}">
        <p14:creationId xmlns:p14="http://schemas.microsoft.com/office/powerpoint/2010/main" val="14880371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57" y="2040822"/>
            <a:ext cx="4001193" cy="730969"/>
          </a:xfrm>
        </p:spPr>
        <p:txBody>
          <a:bodyPr/>
          <a:lstStyle/>
          <a:p>
            <a:r>
              <a:rPr lang="en-US" dirty="0"/>
              <a:t>Resources</a:t>
            </a:r>
          </a:p>
        </p:txBody>
      </p:sp>
    </p:spTree>
    <p:extLst>
      <p:ext uri="{BB962C8B-B14F-4D97-AF65-F5344CB8AC3E}">
        <p14:creationId xmlns:p14="http://schemas.microsoft.com/office/powerpoint/2010/main" val="2682200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Resources</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7" name="Content Placeholder 5"/>
          <p:cNvSpPr>
            <a:spLocks noGrp="1"/>
          </p:cNvSpPr>
          <p:nvPr>
            <p:ph idx="1"/>
          </p:nvPr>
        </p:nvSpPr>
        <p:spPr>
          <a:xfrm>
            <a:off x="5499464" y="4627518"/>
            <a:ext cx="5120641" cy="1787851"/>
          </a:xfrm>
        </p:spPr>
        <p:txBody>
          <a:bodyPr/>
          <a:lstStyle/>
          <a:p>
            <a:pPr marL="0" indent="0">
              <a:buNone/>
            </a:pPr>
            <a:endParaRPr lang="en-US" sz="1800" dirty="0"/>
          </a:p>
          <a:p>
            <a:pPr marL="0" indent="0">
              <a:buNone/>
            </a:pPr>
            <a:r>
              <a:rPr lang="en-US" sz="1800" dirty="0"/>
              <a:t>For general information about the PSAT/NMSQT and PSAT 10, please visit: </a:t>
            </a:r>
          </a:p>
          <a:p>
            <a:pPr marL="0" indent="0">
              <a:buNone/>
            </a:pPr>
            <a:r>
              <a:rPr lang="en-US" sz="2400" b="1" dirty="0">
                <a:solidFill>
                  <a:schemeClr val="accent1"/>
                </a:solidFill>
                <a:hlinkClick r:id="rId2" action="ppaction://hlinkfile" tooltip="collegeboard.org/psat"/>
              </a:rPr>
              <a:t>collegeboard.org/psat</a:t>
            </a:r>
            <a:r>
              <a:rPr lang="en-US" sz="2400" b="1" dirty="0">
                <a:solidFill>
                  <a:schemeClr val="accent1"/>
                </a:solidFill>
              </a:rPr>
              <a:t> </a:t>
            </a:r>
            <a:endParaRPr lang="en-US" sz="2400" dirty="0">
              <a:solidFill>
                <a:schemeClr val="accent1"/>
              </a:solidFill>
              <a:latin typeface="Roboto"/>
            </a:endParaRPr>
          </a:p>
          <a:p>
            <a:pPr marL="0" indent="0">
              <a:buNone/>
            </a:pPr>
            <a:endParaRPr lang="en-US" sz="2000" b="1" dirty="0">
              <a:latin typeface="Roboto"/>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39</a:t>
            </a:fld>
            <a:endParaRPr lang="en-US" dirty="0"/>
          </a:p>
        </p:txBody>
      </p:sp>
      <p:grpSp>
        <p:nvGrpSpPr>
          <p:cNvPr id="5" name="Group 4" descr="For illustrative purposes, this is a screenshot from the website collegeboard.org/psat" title="Screenshot">
            <a:extLst>
              <a:ext uri="{FF2B5EF4-FFF2-40B4-BE49-F238E27FC236}">
                <a16:creationId xmlns:a16="http://schemas.microsoft.com/office/drawing/2014/main" id="{DA1C7355-84F8-4F0A-ADEF-4D479B3C540F}"/>
              </a:ext>
            </a:extLst>
          </p:cNvPr>
          <p:cNvGrpSpPr/>
          <p:nvPr/>
        </p:nvGrpSpPr>
        <p:grpSpPr>
          <a:xfrm>
            <a:off x="5146765" y="663358"/>
            <a:ext cx="5473340" cy="4260819"/>
            <a:chOff x="5136765" y="663358"/>
            <a:chExt cx="5473340" cy="4260819"/>
          </a:xfrm>
        </p:grpSpPr>
        <p:pic>
          <p:nvPicPr>
            <p:cNvPr id="12" name="Picture 11"/>
            <p:cNvPicPr>
              <a:picLocks noChangeAspect="1"/>
            </p:cNvPicPr>
            <p:nvPr/>
          </p:nvPicPr>
          <p:blipFill>
            <a:blip r:embed="rId3"/>
            <a:stretch>
              <a:fillRect/>
            </a:stretch>
          </p:blipFill>
          <p:spPr>
            <a:xfrm>
              <a:off x="5136765" y="663358"/>
              <a:ext cx="5473340" cy="4260819"/>
            </a:xfrm>
            <a:prstGeom prst="rect">
              <a:avLst/>
            </a:prstGeom>
          </p:spPr>
        </p:pic>
        <p:pic>
          <p:nvPicPr>
            <p:cNvPr id="4" name="Picture 3" descr="A screenshot of a cell phone&#10;&#10;Description generated with very high confidence">
              <a:extLst>
                <a:ext uri="{FF2B5EF4-FFF2-40B4-BE49-F238E27FC236}">
                  <a16:creationId xmlns:a16="http://schemas.microsoft.com/office/drawing/2014/main" id="{9CC0FA49-C6A3-468A-BDF1-7BC4F4D23F56}"/>
                </a:ext>
              </a:extLst>
            </p:cNvPr>
            <p:cNvPicPr>
              <a:picLocks noChangeAspect="1"/>
            </p:cNvPicPr>
            <p:nvPr/>
          </p:nvPicPr>
          <p:blipFill>
            <a:blip r:embed="rId4"/>
            <a:stretch>
              <a:fillRect/>
            </a:stretch>
          </p:blipFill>
          <p:spPr>
            <a:xfrm>
              <a:off x="5549782" y="1053157"/>
              <a:ext cx="4572000" cy="3504275"/>
            </a:xfrm>
            <a:prstGeom prst="rect">
              <a:avLst/>
            </a:prstGeom>
          </p:spPr>
        </p:pic>
      </p:grpSp>
    </p:spTree>
    <p:extLst>
      <p:ext uri="{BB962C8B-B14F-4D97-AF65-F5344CB8AC3E}">
        <p14:creationId xmlns:p14="http://schemas.microsoft.com/office/powerpoint/2010/main" val="30222307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611" y="555809"/>
            <a:ext cx="3741179" cy="1144929"/>
          </a:xfrm>
        </p:spPr>
        <p:txBody>
          <a:bodyPr/>
          <a:lstStyle/>
          <a:p>
            <a:r>
              <a:rPr lang="en-US" sz="3600" dirty="0"/>
              <a:t>Some </a:t>
            </a:r>
            <a:br>
              <a:rPr lang="en-US" sz="3600" dirty="0"/>
            </a:br>
            <a:r>
              <a:rPr lang="en-US" sz="3600" dirty="0"/>
              <a:t>Key Facts</a:t>
            </a:r>
          </a:p>
        </p:txBody>
      </p:sp>
      <p:sp>
        <p:nvSpPr>
          <p:cNvPr id="2" name="Content Placeholder 1"/>
          <p:cNvSpPr>
            <a:spLocks noGrp="1"/>
          </p:cNvSpPr>
          <p:nvPr>
            <p:ph idx="1"/>
          </p:nvPr>
        </p:nvSpPr>
        <p:spPr>
          <a:xfrm>
            <a:off x="4611757" y="555809"/>
            <a:ext cx="7121751" cy="6002934"/>
          </a:xfrm>
        </p:spPr>
        <p:txBody>
          <a:bodyPr/>
          <a:lstStyle/>
          <a:p>
            <a:pPr marL="0" indent="0">
              <a:lnSpc>
                <a:spcPct val="100000"/>
              </a:lnSpc>
              <a:buNone/>
            </a:pPr>
            <a:r>
              <a:rPr lang="en-US" sz="2400" dirty="0"/>
              <a:t>Scores for the SAT</a:t>
            </a:r>
            <a:r>
              <a:rPr lang="en-US" sz="2400" baseline="30000" dirty="0"/>
              <a:t>® </a:t>
            </a:r>
            <a:r>
              <a:rPr lang="en-US" sz="2400" dirty="0"/>
              <a:t>Suite of Assessments </a:t>
            </a:r>
            <a:br>
              <a:rPr lang="en-US" sz="2400" dirty="0"/>
            </a:br>
            <a:r>
              <a:rPr lang="en-US" sz="2400" dirty="0"/>
              <a:t>(SAT, PSAT/NMSQT</a:t>
            </a:r>
            <a:r>
              <a:rPr lang="en-US" sz="2400" baseline="30000" dirty="0"/>
              <a:t>®</a:t>
            </a:r>
            <a:r>
              <a:rPr lang="en-US" sz="2400" dirty="0"/>
              <a:t>, PSAT</a:t>
            </a:r>
            <a:r>
              <a:rPr lang="en-US" sz="2400" baseline="30000" dirty="0"/>
              <a:t> </a:t>
            </a:r>
            <a:r>
              <a:rPr lang="en-US" sz="2400" dirty="0"/>
              <a:t>10, and PSAT</a:t>
            </a:r>
            <a:r>
              <a:rPr lang="en-US" sz="1200" baseline="94000" dirty="0"/>
              <a:t>TM</a:t>
            </a:r>
            <a:r>
              <a:rPr lang="en-US" sz="2400" baseline="30000" dirty="0"/>
              <a:t> </a:t>
            </a:r>
            <a:r>
              <a:rPr lang="en-US" sz="2400" dirty="0"/>
              <a:t>8/9) are reported on a common vertical scale, allowing  </a:t>
            </a:r>
            <a:r>
              <a:rPr lang="en-US" sz="2400" b="1" dirty="0"/>
              <a:t>educators to measure students progress</a:t>
            </a:r>
            <a:r>
              <a:rPr lang="en-US" sz="2400" dirty="0"/>
              <a:t>.</a:t>
            </a:r>
            <a:r>
              <a:rPr lang="en-US" sz="2400" b="1" dirty="0"/>
              <a:t> </a:t>
            </a:r>
            <a:endParaRPr lang="en-US" sz="2400" dirty="0"/>
          </a:p>
          <a:p>
            <a:pPr>
              <a:lnSpc>
                <a:spcPct val="100000"/>
              </a:lnSpc>
            </a:pPr>
            <a:r>
              <a:rPr lang="en-US" sz="2400" dirty="0"/>
              <a:t>The PSAT 10 propels students toward </a:t>
            </a:r>
            <a:r>
              <a:rPr lang="en-US" sz="2400" b="1" dirty="0"/>
              <a:t>college </a:t>
            </a:r>
            <a:r>
              <a:rPr lang="en-US" sz="2400" dirty="0"/>
              <a:t>and </a:t>
            </a:r>
            <a:r>
              <a:rPr lang="en-US" sz="2400" b="1" dirty="0"/>
              <a:t>career readiness</a:t>
            </a:r>
            <a:r>
              <a:rPr lang="en-US" sz="2400" dirty="0"/>
              <a:t>.</a:t>
            </a:r>
            <a:r>
              <a:rPr lang="en-US" sz="2400" b="1" dirty="0"/>
              <a:t> </a:t>
            </a:r>
          </a:p>
          <a:p>
            <a:pPr>
              <a:lnSpc>
                <a:spcPct val="100000"/>
              </a:lnSpc>
            </a:pPr>
            <a:r>
              <a:rPr lang="en-US" sz="2400" dirty="0"/>
              <a:t>The PSAT/NMSQT and PSAT 10 are the same test, offered at different times of the year. </a:t>
            </a:r>
          </a:p>
          <a:p>
            <a:pPr>
              <a:lnSpc>
                <a:spcPct val="100000"/>
              </a:lnSpc>
            </a:pPr>
            <a:r>
              <a:rPr lang="en-US" sz="2400" dirty="0"/>
              <a:t>The PSAT/NMSQT and PSAT 10 test the same skills and knowledge as the SAT—in a way that makes sense for your grade level. </a:t>
            </a:r>
          </a:p>
          <a:p>
            <a:pPr>
              <a:lnSpc>
                <a:spcPct val="100000"/>
              </a:lnSpc>
            </a:pPr>
            <a:r>
              <a:rPr lang="en-US" sz="2400" dirty="0"/>
              <a:t>The PSAT 10 serves as an entry point to over </a:t>
            </a:r>
            <a:br>
              <a:rPr lang="en-US" sz="2400" dirty="0"/>
            </a:br>
            <a:r>
              <a:rPr lang="en-US" sz="2400" dirty="0"/>
              <a:t>$235 million in scholarships for qualified </a:t>
            </a:r>
            <a:br>
              <a:rPr lang="en-US" sz="2400" dirty="0"/>
            </a:br>
            <a:r>
              <a:rPr lang="en-US" sz="2400" dirty="0"/>
              <a:t>students with financial need.</a:t>
            </a:r>
          </a:p>
        </p:txBody>
      </p:sp>
      <p:sp>
        <p:nvSpPr>
          <p:cNvPr id="3" name="Slide Number Placeholder 2"/>
          <p:cNvSpPr>
            <a:spLocks noGrp="1"/>
          </p:cNvSpPr>
          <p:nvPr>
            <p:ph type="sldNum" sz="quarter" idx="12"/>
          </p:nvPr>
        </p:nvSpPr>
        <p:spPr/>
        <p:txBody>
          <a:bodyPr/>
          <a:lstStyle/>
          <a:p>
            <a:fld id="{017ED8CA-143E-8B40-B3C8-0174DDF149EE}" type="slidenum">
              <a:rPr lang="en-US" smtClean="0"/>
              <a:t>4</a:t>
            </a:fld>
            <a:endParaRPr lang="en-US" dirty="0"/>
          </a:p>
        </p:txBody>
      </p:sp>
    </p:spTree>
    <p:extLst>
      <p:ext uri="{BB962C8B-B14F-4D97-AF65-F5344CB8AC3E}">
        <p14:creationId xmlns:p14="http://schemas.microsoft.com/office/powerpoint/2010/main" val="96483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Resources</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7" name="Content Placeholder 5"/>
          <p:cNvSpPr>
            <a:spLocks noGrp="1"/>
          </p:cNvSpPr>
          <p:nvPr>
            <p:ph idx="1"/>
          </p:nvPr>
        </p:nvSpPr>
        <p:spPr>
          <a:xfrm>
            <a:off x="5499464" y="4627518"/>
            <a:ext cx="5120641" cy="1787851"/>
          </a:xfrm>
        </p:spPr>
        <p:txBody>
          <a:bodyPr/>
          <a:lstStyle/>
          <a:p>
            <a:pPr marL="0" indent="0">
              <a:buNone/>
            </a:pPr>
            <a:endParaRPr lang="en-US" sz="1800" dirty="0"/>
          </a:p>
          <a:p>
            <a:pPr marL="0" indent="0">
              <a:buNone/>
            </a:pPr>
            <a:r>
              <a:rPr lang="en-US" sz="1800" dirty="0"/>
              <a:t>To find out more about scholarship </a:t>
            </a:r>
            <a:br>
              <a:rPr lang="en-US" sz="1800" dirty="0"/>
            </a:br>
            <a:r>
              <a:rPr lang="en-US" sz="1800" dirty="0"/>
              <a:t>opportunities, visit: </a:t>
            </a:r>
          </a:p>
          <a:p>
            <a:pPr marL="0" indent="0">
              <a:buNone/>
            </a:pPr>
            <a:r>
              <a:rPr lang="en-US" sz="2250" b="1" dirty="0">
                <a:solidFill>
                  <a:schemeClr val="accent1"/>
                </a:solidFill>
                <a:hlinkClick r:id="rId2" action="ppaction://hlinkfile" tooltip="collegeboard.org/psatpractice"/>
              </a:rPr>
              <a:t>psat.org/scholarships</a:t>
            </a:r>
            <a:endParaRPr lang="en-US" sz="2250" b="1" dirty="0">
              <a:solidFill>
                <a:schemeClr val="accent1"/>
              </a:solidFill>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40</a:t>
            </a:fld>
            <a:endParaRPr lang="en-US" dirty="0"/>
          </a:p>
        </p:txBody>
      </p:sp>
      <p:pic>
        <p:nvPicPr>
          <p:cNvPr id="12" name="Picture 11"/>
          <p:cNvPicPr>
            <a:picLocks noChangeAspect="1"/>
          </p:cNvPicPr>
          <p:nvPr/>
        </p:nvPicPr>
        <p:blipFill>
          <a:blip r:embed="rId3"/>
          <a:stretch>
            <a:fillRect/>
          </a:stretch>
        </p:blipFill>
        <p:spPr>
          <a:xfrm>
            <a:off x="5146765" y="663358"/>
            <a:ext cx="5473340" cy="4260819"/>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06C0B74D-6D4C-4CFC-8CB3-1ABAB4E68A06}"/>
              </a:ext>
            </a:extLst>
          </p:cNvPr>
          <p:cNvPicPr>
            <a:picLocks noChangeAspect="1"/>
          </p:cNvPicPr>
          <p:nvPr/>
        </p:nvPicPr>
        <p:blipFill>
          <a:blip r:embed="rId4"/>
          <a:stretch>
            <a:fillRect/>
          </a:stretch>
        </p:blipFill>
        <p:spPr>
          <a:xfrm>
            <a:off x="5574789" y="1050234"/>
            <a:ext cx="4563123" cy="3474756"/>
          </a:xfrm>
          <a:prstGeom prst="rect">
            <a:avLst/>
          </a:prstGeom>
        </p:spPr>
      </p:pic>
    </p:spTree>
    <p:extLst>
      <p:ext uri="{BB962C8B-B14F-4D97-AF65-F5344CB8AC3E}">
        <p14:creationId xmlns:p14="http://schemas.microsoft.com/office/powerpoint/2010/main" val="603801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3600" dirty="0"/>
              <a:t>Resources</a:t>
            </a:r>
            <a:r>
              <a:rPr lang="en-US" sz="3200" kern="1200" baseline="0" dirty="0">
                <a:solidFill>
                  <a:schemeClr val="tx1"/>
                </a:solidFill>
                <a:effectLst/>
                <a:latin typeface="Roboto Slab" charset="0"/>
                <a:ea typeface="Roboto Slab" charset="0"/>
                <a:cs typeface="Roboto Slab" charset="0"/>
              </a:rPr>
              <a:t> </a:t>
            </a:r>
            <a:endParaRPr lang="en-US" sz="3600" dirty="0"/>
          </a:p>
        </p:txBody>
      </p:sp>
      <p:sp>
        <p:nvSpPr>
          <p:cNvPr id="7" name="Content Placeholder 5"/>
          <p:cNvSpPr>
            <a:spLocks noGrp="1"/>
          </p:cNvSpPr>
          <p:nvPr>
            <p:ph idx="1"/>
          </p:nvPr>
        </p:nvSpPr>
        <p:spPr>
          <a:xfrm>
            <a:off x="7823201" y="1224522"/>
            <a:ext cx="3910307" cy="5372292"/>
          </a:xfrm>
        </p:spPr>
        <p:txBody>
          <a:bodyPr/>
          <a:lstStyle/>
          <a:p>
            <a:pPr marL="0" indent="0">
              <a:buNone/>
            </a:pPr>
            <a:r>
              <a:rPr lang="en-US" sz="1800" dirty="0"/>
              <a:t>For free, personalized official SAT practice based on PSAT 10 scores, visit: </a:t>
            </a:r>
          </a:p>
          <a:p>
            <a:pPr marL="0" indent="0">
              <a:buNone/>
            </a:pPr>
            <a:r>
              <a:rPr lang="en-US" sz="2400" b="1" dirty="0">
                <a:solidFill>
                  <a:schemeClr val="accent1"/>
                </a:solidFill>
                <a:hlinkClick r:id="rId2" action="ppaction://hlinkfile" tooltip="satpractice.org"/>
              </a:rPr>
              <a:t>khanacademy.org/sat</a:t>
            </a:r>
            <a:r>
              <a:rPr lang="en-US" sz="2400" b="1" dirty="0">
                <a:solidFill>
                  <a:schemeClr val="accent1"/>
                </a:solidFill>
              </a:rPr>
              <a:t> </a:t>
            </a:r>
          </a:p>
          <a:p>
            <a:pPr marL="0" indent="0">
              <a:buNone/>
            </a:pPr>
            <a:endParaRPr lang="en-US" sz="2000" b="1" dirty="0"/>
          </a:p>
          <a:p>
            <a:pPr marL="0" indent="0">
              <a:buNone/>
            </a:pPr>
            <a:endParaRPr lang="en-US" sz="2000" b="1" dirty="0"/>
          </a:p>
          <a:p>
            <a:pPr marL="0" indent="0">
              <a:buNone/>
            </a:pPr>
            <a:r>
              <a:rPr lang="en-US" sz="1800" dirty="0"/>
              <a:t>Take a PSAT 10 practice test in the </a:t>
            </a:r>
            <a:r>
              <a:rPr lang="en-US" sz="1800" i="1" dirty="0"/>
              <a:t>PSAT 10 Student Guide</a:t>
            </a:r>
            <a:r>
              <a:rPr lang="en-US" sz="1800" dirty="0"/>
              <a:t>, available through your counselor or at: </a:t>
            </a:r>
          </a:p>
          <a:p>
            <a:pPr marL="0" indent="0">
              <a:buNone/>
            </a:pPr>
            <a:r>
              <a:rPr lang="en-US" sz="2250" b="1" dirty="0">
                <a:solidFill>
                  <a:schemeClr val="accent1"/>
                </a:solidFill>
                <a:hlinkClick r:id="rId3" action="ppaction://hlinkfile" tooltip="collegeboard.org/psatpractice"/>
              </a:rPr>
              <a:t>collegeboard.org/psatpractice</a:t>
            </a:r>
            <a:endParaRPr lang="en-US" sz="2250" b="1" dirty="0">
              <a:solidFill>
                <a:schemeClr val="accent1"/>
              </a:solidFill>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41</a:t>
            </a:fld>
            <a:endParaRPr lang="en-US" dirty="0"/>
          </a:p>
        </p:txBody>
      </p:sp>
      <p:grpSp>
        <p:nvGrpSpPr>
          <p:cNvPr id="5" name="Group 4" descr="For illustrative purposes, these are screenshots from the websites satpractice.org and collegeboard.org/psatpractice" title="Screenshots">
            <a:extLst>
              <a:ext uri="{FF2B5EF4-FFF2-40B4-BE49-F238E27FC236}">
                <a16:creationId xmlns:a16="http://schemas.microsoft.com/office/drawing/2014/main" id="{2C954E95-5A18-43D1-9991-925D27539A28}"/>
              </a:ext>
            </a:extLst>
          </p:cNvPr>
          <p:cNvGrpSpPr/>
          <p:nvPr/>
        </p:nvGrpSpPr>
        <p:grpSpPr>
          <a:xfrm>
            <a:off x="4159505" y="685800"/>
            <a:ext cx="3663696" cy="5486400"/>
            <a:chOff x="4159505" y="685800"/>
            <a:chExt cx="3663696" cy="5486400"/>
          </a:xfrm>
        </p:grpSpPr>
        <p:pic>
          <p:nvPicPr>
            <p:cNvPr id="12" name="Picture 11" descr="A screen shot of the official S A T Practice website. It has links to practice problems, tests, and quizzes, as well as instant feedback.&#10;&#10;A screen shot is shown of the website for the P S A T-related assessments. It includes test dates, an image of a group of students, and links for ordering tests and viewing scores."/>
            <p:cNvPicPr>
              <a:picLocks noChangeAspect="1"/>
            </p:cNvPicPr>
            <p:nvPr/>
          </p:nvPicPr>
          <p:blipFill>
            <a:blip r:embed="rId4"/>
            <a:stretch>
              <a:fillRect/>
            </a:stretch>
          </p:blipFill>
          <p:spPr>
            <a:xfrm>
              <a:off x="4159505" y="685800"/>
              <a:ext cx="3663696" cy="5486400"/>
            </a:xfrm>
            <a:prstGeom prst="rect">
              <a:avLst/>
            </a:prstGeom>
          </p:spPr>
        </p:pic>
        <p:pic>
          <p:nvPicPr>
            <p:cNvPr id="4" name="Picture 3" descr="A screenshot of a cell phone&#10;&#10;Description generated with very high confidence">
              <a:extLst>
                <a:ext uri="{FF2B5EF4-FFF2-40B4-BE49-F238E27FC236}">
                  <a16:creationId xmlns:a16="http://schemas.microsoft.com/office/drawing/2014/main" id="{85F758FD-5549-46EE-B578-238ADFA0FE53}"/>
                </a:ext>
              </a:extLst>
            </p:cNvPr>
            <p:cNvPicPr>
              <a:picLocks noChangeAspect="1"/>
            </p:cNvPicPr>
            <p:nvPr/>
          </p:nvPicPr>
          <p:blipFill>
            <a:blip r:embed="rId5"/>
            <a:stretch>
              <a:fillRect/>
            </a:stretch>
          </p:blipFill>
          <p:spPr>
            <a:xfrm>
              <a:off x="4904510" y="3586116"/>
              <a:ext cx="2492153" cy="1913710"/>
            </a:xfrm>
            <a:prstGeom prst="rect">
              <a:avLst/>
            </a:prstGeom>
          </p:spPr>
        </p:pic>
      </p:grpSp>
    </p:spTree>
    <p:extLst>
      <p:ext uri="{BB962C8B-B14F-4D97-AF65-F5344CB8AC3E}">
        <p14:creationId xmlns:p14="http://schemas.microsoft.com/office/powerpoint/2010/main" val="3519231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r>
              <a:rPr lang="en-US" sz="4200" dirty="0"/>
              <a:t>Take the 2019</a:t>
            </a:r>
            <a:br>
              <a:rPr lang="en-US" sz="4200" dirty="0"/>
            </a:br>
            <a:r>
              <a:rPr lang="en-US" sz="4200" dirty="0"/>
              <a:t>PSAT 10</a:t>
            </a:r>
          </a:p>
        </p:txBody>
      </p:sp>
      <p:sp>
        <p:nvSpPr>
          <p:cNvPr id="11" name="Content Placeholder 5"/>
          <p:cNvSpPr>
            <a:spLocks noGrp="1"/>
          </p:cNvSpPr>
          <p:nvPr>
            <p:ph idx="4294967295"/>
          </p:nvPr>
        </p:nvSpPr>
        <p:spPr>
          <a:xfrm>
            <a:off x="4766583" y="943011"/>
            <a:ext cx="2788831" cy="2686146"/>
          </a:xfrm>
          <a:prstGeom prst="rect">
            <a:avLst/>
          </a:prstGeom>
        </p:spPr>
        <p:txBody>
          <a:bodyPr/>
          <a:lstStyle/>
          <a:p>
            <a:pPr marL="0" indent="0">
              <a:spcBef>
                <a:spcPts val="1872"/>
              </a:spcBef>
              <a:buNone/>
            </a:pPr>
            <a:r>
              <a:rPr lang="en-US" sz="2800" dirty="0"/>
              <a:t>How to Sign Up:</a:t>
            </a:r>
          </a:p>
          <a:p>
            <a:pPr marL="0" indent="0">
              <a:spcBef>
                <a:spcPts val="1872"/>
              </a:spcBef>
              <a:buNone/>
            </a:pPr>
            <a:r>
              <a:rPr lang="en-US" sz="2800" dirty="0">
                <a:latin typeface="Roboto"/>
              </a:rPr>
              <a:t>Test Day/Date:</a:t>
            </a:r>
          </a:p>
          <a:p>
            <a:pPr marL="0" indent="0">
              <a:spcBef>
                <a:spcPts val="1872"/>
              </a:spcBef>
              <a:buNone/>
            </a:pPr>
            <a:r>
              <a:rPr lang="en-US" sz="2800" dirty="0">
                <a:latin typeface="Roboto"/>
              </a:rPr>
              <a:t>Time:</a:t>
            </a:r>
          </a:p>
          <a:p>
            <a:pPr marL="0" indent="0">
              <a:spcBef>
                <a:spcPts val="1872"/>
              </a:spcBef>
              <a:buNone/>
            </a:pPr>
            <a:r>
              <a:rPr lang="en-US" sz="2800" dirty="0">
                <a:latin typeface="Roboto"/>
              </a:rPr>
              <a:t>Location:</a:t>
            </a:r>
          </a:p>
        </p:txBody>
      </p:sp>
      <p:sp>
        <p:nvSpPr>
          <p:cNvPr id="14" name="Content Placeholder 5"/>
          <p:cNvSpPr>
            <a:spLocks noGrp="1"/>
          </p:cNvSpPr>
          <p:nvPr>
            <p:ph idx="4294967295"/>
          </p:nvPr>
        </p:nvSpPr>
        <p:spPr>
          <a:xfrm>
            <a:off x="7646128" y="943011"/>
            <a:ext cx="4201158" cy="2686146"/>
          </a:xfrm>
          <a:prstGeom prst="rect">
            <a:avLst/>
          </a:prstGeom>
        </p:spPr>
        <p:txBody>
          <a:bodyPr/>
          <a:lstStyle/>
          <a:p>
            <a:pPr marL="0" indent="0">
              <a:spcBef>
                <a:spcPts val="1872"/>
              </a:spcBef>
              <a:buNone/>
            </a:pPr>
            <a:r>
              <a:rPr lang="en-US" sz="2800" dirty="0"/>
              <a:t>____________________</a:t>
            </a:r>
          </a:p>
          <a:p>
            <a:pPr marL="0" indent="0">
              <a:spcBef>
                <a:spcPts val="1872"/>
              </a:spcBef>
              <a:buNone/>
            </a:pPr>
            <a:r>
              <a:rPr lang="en-US" dirty="0"/>
              <a:t>____________________</a:t>
            </a:r>
          </a:p>
          <a:p>
            <a:pPr marL="0" indent="0">
              <a:spcBef>
                <a:spcPts val="1872"/>
              </a:spcBef>
              <a:buNone/>
            </a:pPr>
            <a:r>
              <a:rPr lang="en-US" dirty="0"/>
              <a:t>____________________</a:t>
            </a:r>
          </a:p>
          <a:p>
            <a:pPr marL="0" indent="0">
              <a:spcBef>
                <a:spcPts val="1872"/>
              </a:spcBef>
              <a:buNone/>
            </a:pPr>
            <a:r>
              <a:rPr lang="en-US" dirty="0"/>
              <a:t>____________________</a:t>
            </a:r>
          </a:p>
        </p:txBody>
      </p:sp>
      <p:sp>
        <p:nvSpPr>
          <p:cNvPr id="8" name="Rectangle 7" descr="Decorative"/>
          <p:cNvSpPr/>
          <p:nvPr/>
        </p:nvSpPr>
        <p:spPr>
          <a:xfrm>
            <a:off x="4766583" y="3747801"/>
            <a:ext cx="3869417" cy="167691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1"/>
          <p:cNvSpPr txBox="1">
            <a:spLocks/>
          </p:cNvSpPr>
          <p:nvPr/>
        </p:nvSpPr>
        <p:spPr>
          <a:xfrm>
            <a:off x="5133748" y="3966946"/>
            <a:ext cx="4373110" cy="1276316"/>
          </a:xfrm>
          <a:prstGeom prst="rect">
            <a:avLst/>
          </a:prstGeom>
        </p:spPr>
        <p:txBody>
          <a:bodyPr lIns="0" tIns="0" rIns="0" bIns="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latin typeface="Roboto"/>
              </a:rPr>
              <a:t>Make sure you bring:</a:t>
            </a:r>
            <a:endParaRPr lang="en-US" sz="2400" dirty="0"/>
          </a:p>
          <a:p>
            <a:pPr>
              <a:lnSpc>
                <a:spcPct val="80000"/>
              </a:lnSpc>
              <a:spcBef>
                <a:spcPts val="1032"/>
              </a:spcBef>
            </a:pPr>
            <a:r>
              <a:rPr lang="en-US" sz="2400" dirty="0">
                <a:latin typeface="Roboto"/>
              </a:rPr>
              <a:t>Two No. 2 pencils </a:t>
            </a:r>
            <a:endParaRPr lang="en-US" sz="2400" dirty="0"/>
          </a:p>
          <a:p>
            <a:pPr>
              <a:lnSpc>
                <a:spcPct val="80000"/>
              </a:lnSpc>
              <a:spcBef>
                <a:spcPts val="1032"/>
              </a:spcBef>
            </a:pPr>
            <a:r>
              <a:rPr lang="en-US" sz="2400" dirty="0">
                <a:latin typeface="Roboto"/>
              </a:rPr>
              <a:t>Calculator (optional)</a:t>
            </a:r>
          </a:p>
          <a:p>
            <a:pPr>
              <a:spcBef>
                <a:spcPts val="1032"/>
              </a:spcBef>
            </a:pPr>
            <a:endParaRPr lang="en-US" sz="2400" dirty="0">
              <a:latin typeface="Roboto"/>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42</a:t>
            </a:fld>
            <a:endParaRPr lang="en-US" dirty="0"/>
          </a:p>
        </p:txBody>
      </p:sp>
    </p:spTree>
    <p:extLst>
      <p:ext uri="{BB962C8B-B14F-4D97-AF65-F5344CB8AC3E}">
        <p14:creationId xmlns:p14="http://schemas.microsoft.com/office/powerpoint/2010/main" val="1760777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35" y="617802"/>
            <a:ext cx="5764365" cy="2151358"/>
          </a:xfrm>
        </p:spPr>
        <p:txBody>
          <a:bodyPr/>
          <a:lstStyle/>
          <a:p>
            <a:r>
              <a:rPr lang="en-US" sz="7200" dirty="0"/>
              <a:t>Good luck!</a:t>
            </a:r>
          </a:p>
        </p:txBody>
      </p:sp>
      <p:sp>
        <p:nvSpPr>
          <p:cNvPr id="3" name="TextBox 2" descr="CollegeBoard &amp; PSAT™10 Logo"/>
          <p:cNvSpPr txBox="1"/>
          <p:nvPr/>
        </p:nvSpPr>
        <p:spPr>
          <a:xfrm>
            <a:off x="330200" y="5366266"/>
            <a:ext cx="2844800" cy="1148834"/>
          </a:xfrm>
          <a:prstGeom prst="rect">
            <a:avLst/>
          </a:prstGeom>
          <a:solidFill>
            <a:srgbClr val="FFFFFF"/>
          </a:solidFill>
        </p:spPr>
        <p:txBody>
          <a:bodyPr wrap="square" rtlCol="0">
            <a:spAutoFit/>
          </a:bodyPr>
          <a:lstStyle/>
          <a:p>
            <a:endParaRPr lang="en-US" dirty="0"/>
          </a:p>
        </p:txBody>
      </p:sp>
      <p:pic>
        <p:nvPicPr>
          <p:cNvPr id="5" name="Picture 4" descr="CollegeBoard &amp; PSAT™10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35" y="5943600"/>
            <a:ext cx="2587752" cy="457200"/>
          </a:xfrm>
          <a:prstGeom prst="rect">
            <a:avLst/>
          </a:prstGeom>
        </p:spPr>
      </p:pic>
    </p:spTree>
    <p:extLst>
      <p:ext uri="{BB962C8B-B14F-4D97-AF65-F5344CB8AC3E}">
        <p14:creationId xmlns:p14="http://schemas.microsoft.com/office/powerpoint/2010/main" val="160725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611" y="555809"/>
            <a:ext cx="3741179" cy="1643527"/>
          </a:xfrm>
        </p:spPr>
        <p:txBody>
          <a:bodyPr/>
          <a:lstStyle/>
          <a:p>
            <a:r>
              <a:rPr lang="en-US" sz="3600" dirty="0"/>
              <a:t>What to Know About the </a:t>
            </a:r>
            <a:br>
              <a:rPr lang="en-US" sz="3600" dirty="0"/>
            </a:br>
            <a:r>
              <a:rPr lang="en-US" sz="3600" dirty="0"/>
              <a:t>PSAT 10</a:t>
            </a:r>
          </a:p>
        </p:txBody>
      </p:sp>
      <p:pic>
        <p:nvPicPr>
          <p:cNvPr id="11" name="Picture 10" descr="Icon of a clock"/>
          <p:cNvPicPr>
            <a:picLocks noChangeAspect="1"/>
          </p:cNvPicPr>
          <p:nvPr/>
        </p:nvPicPr>
        <p:blipFill>
          <a:blip r:embed="rId2"/>
          <a:stretch>
            <a:fillRect/>
          </a:stretch>
        </p:blipFill>
        <p:spPr>
          <a:xfrm>
            <a:off x="4809789" y="593094"/>
            <a:ext cx="784478" cy="784478"/>
          </a:xfrm>
          <a:prstGeom prst="rect">
            <a:avLst/>
          </a:prstGeom>
        </p:spPr>
      </p:pic>
      <p:pic>
        <p:nvPicPr>
          <p:cNvPr id="12" name="Picture 11" descr="Icon of a happy face"/>
          <p:cNvPicPr>
            <a:picLocks noChangeAspect="1"/>
          </p:cNvPicPr>
          <p:nvPr/>
        </p:nvPicPr>
        <p:blipFill>
          <a:blip r:embed="rId3"/>
          <a:stretch>
            <a:fillRect/>
          </a:stretch>
        </p:blipFill>
        <p:spPr>
          <a:xfrm>
            <a:off x="4809789" y="1720834"/>
            <a:ext cx="784478" cy="784478"/>
          </a:xfrm>
          <a:prstGeom prst="rect">
            <a:avLst/>
          </a:prstGeom>
        </p:spPr>
      </p:pic>
      <p:pic>
        <p:nvPicPr>
          <p:cNvPr id="14" name="Picture 13" descr="Icon of bar graph"/>
          <p:cNvPicPr>
            <a:picLocks noChangeAspect="1"/>
          </p:cNvPicPr>
          <p:nvPr/>
        </p:nvPicPr>
        <p:blipFill>
          <a:blip r:embed="rId4"/>
          <a:stretch>
            <a:fillRect/>
          </a:stretch>
        </p:blipFill>
        <p:spPr>
          <a:xfrm>
            <a:off x="4809789" y="3204355"/>
            <a:ext cx="784478" cy="784478"/>
          </a:xfrm>
          <a:prstGeom prst="rect">
            <a:avLst/>
          </a:prstGeom>
        </p:spPr>
      </p:pic>
      <p:sp>
        <p:nvSpPr>
          <p:cNvPr id="2" name="Content Placeholder 1"/>
          <p:cNvSpPr>
            <a:spLocks noGrp="1"/>
          </p:cNvSpPr>
          <p:nvPr>
            <p:ph idx="1"/>
          </p:nvPr>
        </p:nvSpPr>
        <p:spPr>
          <a:xfrm>
            <a:off x="5878286" y="555809"/>
            <a:ext cx="6022562" cy="5812334"/>
          </a:xfrm>
        </p:spPr>
        <p:txBody>
          <a:bodyPr/>
          <a:lstStyle/>
          <a:p>
            <a:pPr marL="0" indent="0">
              <a:lnSpc>
                <a:spcPct val="110000"/>
              </a:lnSpc>
              <a:buNone/>
            </a:pPr>
            <a:r>
              <a:rPr lang="en-US" sz="2400" dirty="0"/>
              <a:t>Test length: 2 hours 45 minutes </a:t>
            </a:r>
          </a:p>
          <a:p>
            <a:pPr marL="0" indent="0">
              <a:lnSpc>
                <a:spcPct val="80000"/>
              </a:lnSpc>
              <a:buNone/>
            </a:pPr>
            <a:endParaRPr lang="en-US" sz="2400" dirty="0"/>
          </a:p>
          <a:p>
            <a:pPr marL="0" indent="0">
              <a:lnSpc>
                <a:spcPct val="110000"/>
              </a:lnSpc>
              <a:buNone/>
            </a:pPr>
            <a:r>
              <a:rPr lang="en-US" sz="2400" dirty="0"/>
              <a:t>No penalty for guessing or blank responses, </a:t>
            </a:r>
            <a:r>
              <a:rPr lang="en-US" sz="2400" i="1" dirty="0"/>
              <a:t>also known as “rights-only scoring” </a:t>
            </a:r>
          </a:p>
          <a:p>
            <a:pPr marL="0" indent="0">
              <a:lnSpc>
                <a:spcPct val="110000"/>
              </a:lnSpc>
              <a:buNone/>
            </a:pPr>
            <a:endParaRPr lang="en-US" sz="2400" dirty="0"/>
          </a:p>
          <a:p>
            <a:pPr marL="0" indent="0">
              <a:lnSpc>
                <a:spcPct val="110000"/>
              </a:lnSpc>
              <a:buNone/>
            </a:pPr>
            <a:r>
              <a:rPr lang="en-US" sz="2400" dirty="0"/>
              <a:t>Scale ranges for the scores are </a:t>
            </a:r>
            <a:br>
              <a:rPr lang="en-US" sz="2400" dirty="0"/>
            </a:br>
            <a:r>
              <a:rPr lang="en-US" sz="2400" dirty="0"/>
              <a:t>320–1520 for the total score</a:t>
            </a:r>
          </a:p>
          <a:p>
            <a:pPr marL="0" indent="0">
              <a:lnSpc>
                <a:spcPct val="110000"/>
              </a:lnSpc>
              <a:buNone/>
            </a:pPr>
            <a:endParaRPr lang="en-US" sz="2400" dirty="0"/>
          </a:p>
        </p:txBody>
      </p:sp>
      <p:sp>
        <p:nvSpPr>
          <p:cNvPr id="3" name="Slide Number Placeholder 2"/>
          <p:cNvSpPr>
            <a:spLocks noGrp="1"/>
          </p:cNvSpPr>
          <p:nvPr>
            <p:ph type="sldNum" sz="quarter" idx="12"/>
          </p:nvPr>
        </p:nvSpPr>
        <p:spPr/>
        <p:txBody>
          <a:bodyPr/>
          <a:lstStyle/>
          <a:p>
            <a:fld id="{017ED8CA-143E-8B40-B3C8-0174DDF149EE}" type="slidenum">
              <a:rPr lang="en-US" smtClean="0"/>
              <a:t>5</a:t>
            </a:fld>
            <a:endParaRPr lang="en-US" dirty="0"/>
          </a:p>
        </p:txBody>
      </p:sp>
    </p:spTree>
    <p:extLst>
      <p:ext uri="{BB962C8B-B14F-4D97-AF65-F5344CB8AC3E}">
        <p14:creationId xmlns:p14="http://schemas.microsoft.com/office/powerpoint/2010/main" val="956564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611" y="555809"/>
            <a:ext cx="3741179" cy="1144929"/>
          </a:xfrm>
        </p:spPr>
        <p:txBody>
          <a:bodyPr/>
          <a:lstStyle/>
          <a:p>
            <a:r>
              <a:rPr lang="en-US" sz="3600" dirty="0"/>
              <a:t>Benefits of the</a:t>
            </a:r>
            <a:br>
              <a:rPr lang="en-US" sz="3600" dirty="0"/>
            </a:br>
            <a:r>
              <a:rPr lang="en-US" sz="3600" dirty="0"/>
              <a:t>PSAT 10</a:t>
            </a:r>
          </a:p>
        </p:txBody>
      </p:sp>
      <p:pic>
        <p:nvPicPr>
          <p:cNvPr id="15" name="Picture 14" descr="Icon of a computer"/>
          <p:cNvPicPr>
            <a:picLocks noChangeAspect="1"/>
          </p:cNvPicPr>
          <p:nvPr/>
        </p:nvPicPr>
        <p:blipFill>
          <a:blip r:embed="rId2"/>
          <a:stretch>
            <a:fillRect/>
          </a:stretch>
        </p:blipFill>
        <p:spPr>
          <a:xfrm>
            <a:off x="4822952" y="5453970"/>
            <a:ext cx="739648" cy="739648"/>
          </a:xfrm>
          <a:prstGeom prst="rect">
            <a:avLst/>
          </a:prstGeom>
        </p:spPr>
      </p:pic>
      <p:pic>
        <p:nvPicPr>
          <p:cNvPr id="16" name="Picture 15" descr="Icon of gears"/>
          <p:cNvPicPr>
            <a:picLocks noChangeAspect="1"/>
          </p:cNvPicPr>
          <p:nvPr/>
        </p:nvPicPr>
        <p:blipFill>
          <a:blip r:embed="rId3"/>
          <a:stretch>
            <a:fillRect/>
          </a:stretch>
        </p:blipFill>
        <p:spPr>
          <a:xfrm>
            <a:off x="4822952" y="661269"/>
            <a:ext cx="739648" cy="739648"/>
          </a:xfrm>
          <a:prstGeom prst="rect">
            <a:avLst/>
          </a:prstGeom>
        </p:spPr>
      </p:pic>
      <p:pic>
        <p:nvPicPr>
          <p:cNvPr id="17" name="Picture 16" descr="Icon of a prize ribbon that includes a dollar sign"/>
          <p:cNvPicPr>
            <a:picLocks noChangeAspect="1"/>
          </p:cNvPicPr>
          <p:nvPr/>
        </p:nvPicPr>
        <p:blipFill>
          <a:blip r:embed="rId4"/>
          <a:stretch>
            <a:fillRect/>
          </a:stretch>
        </p:blipFill>
        <p:spPr>
          <a:xfrm>
            <a:off x="4822952" y="1472087"/>
            <a:ext cx="739648" cy="739648"/>
          </a:xfrm>
          <a:prstGeom prst="rect">
            <a:avLst/>
          </a:prstGeom>
        </p:spPr>
      </p:pic>
      <p:pic>
        <p:nvPicPr>
          <p:cNvPr id="18" name="Picture 17" descr="Icon of downward arrows going into an inbox"/>
          <p:cNvPicPr>
            <a:picLocks noChangeAspect="1"/>
          </p:cNvPicPr>
          <p:nvPr/>
        </p:nvPicPr>
        <p:blipFill>
          <a:blip r:embed="rId5"/>
          <a:stretch>
            <a:fillRect/>
          </a:stretch>
        </p:blipFill>
        <p:spPr>
          <a:xfrm>
            <a:off x="4822952" y="2288998"/>
            <a:ext cx="739648" cy="739648"/>
          </a:xfrm>
          <a:prstGeom prst="rect">
            <a:avLst/>
          </a:prstGeom>
        </p:spPr>
      </p:pic>
      <p:pic>
        <p:nvPicPr>
          <p:cNvPr id="19" name="Picture 18" descr="Icon of a building"/>
          <p:cNvPicPr>
            <a:picLocks noChangeAspect="1"/>
          </p:cNvPicPr>
          <p:nvPr/>
        </p:nvPicPr>
        <p:blipFill>
          <a:blip r:embed="rId6"/>
          <a:stretch>
            <a:fillRect/>
          </a:stretch>
        </p:blipFill>
        <p:spPr>
          <a:xfrm>
            <a:off x="4822952" y="3368425"/>
            <a:ext cx="739648" cy="739648"/>
          </a:xfrm>
          <a:prstGeom prst="rect">
            <a:avLst/>
          </a:prstGeom>
        </p:spPr>
      </p:pic>
      <p:pic>
        <p:nvPicPr>
          <p:cNvPr id="20" name="Picture 19" descr="Icon of a microscope"/>
          <p:cNvPicPr>
            <a:picLocks noChangeAspect="1"/>
          </p:cNvPicPr>
          <p:nvPr/>
        </p:nvPicPr>
        <p:blipFill>
          <a:blip r:embed="rId7"/>
          <a:stretch>
            <a:fillRect/>
          </a:stretch>
        </p:blipFill>
        <p:spPr>
          <a:xfrm>
            <a:off x="4837238" y="4447852"/>
            <a:ext cx="739648" cy="739648"/>
          </a:xfrm>
          <a:prstGeom prst="rect">
            <a:avLst/>
          </a:prstGeom>
        </p:spPr>
      </p:pic>
      <p:sp>
        <p:nvSpPr>
          <p:cNvPr id="2" name="Content Placeholder 1"/>
          <p:cNvSpPr>
            <a:spLocks noGrp="1"/>
          </p:cNvSpPr>
          <p:nvPr>
            <p:ph idx="1"/>
          </p:nvPr>
        </p:nvSpPr>
        <p:spPr>
          <a:xfrm>
            <a:off x="5878286" y="555809"/>
            <a:ext cx="5855222" cy="5812334"/>
          </a:xfrm>
        </p:spPr>
        <p:txBody>
          <a:bodyPr/>
          <a:lstStyle/>
          <a:p>
            <a:pPr marL="0" indent="0">
              <a:lnSpc>
                <a:spcPct val="120000"/>
              </a:lnSpc>
              <a:spcBef>
                <a:spcPts val="3000"/>
              </a:spcBef>
              <a:buNone/>
            </a:pPr>
            <a:r>
              <a:rPr lang="en-US" sz="2100" dirty="0"/>
              <a:t>Aligned to the SAT</a:t>
            </a:r>
          </a:p>
          <a:p>
            <a:pPr marL="0" indent="0">
              <a:lnSpc>
                <a:spcPct val="110000"/>
              </a:lnSpc>
              <a:spcBef>
                <a:spcPts val="3000"/>
              </a:spcBef>
              <a:buNone/>
            </a:pPr>
            <a:r>
              <a:rPr lang="en-US" sz="2100" dirty="0"/>
              <a:t>Increased access to scholarship providers</a:t>
            </a:r>
          </a:p>
          <a:p>
            <a:pPr marL="0" indent="0">
              <a:lnSpc>
                <a:spcPct val="110000"/>
              </a:lnSpc>
              <a:spcBef>
                <a:spcPts val="3000"/>
              </a:spcBef>
              <a:buNone/>
            </a:pPr>
            <a:r>
              <a:rPr lang="en-US" sz="2100" dirty="0"/>
              <a:t>Online college and career planning tools on BigFuture™</a:t>
            </a:r>
          </a:p>
          <a:p>
            <a:pPr marL="0" indent="0">
              <a:lnSpc>
                <a:spcPct val="110000"/>
              </a:lnSpc>
              <a:spcBef>
                <a:spcPts val="3000"/>
              </a:spcBef>
              <a:buNone/>
            </a:pPr>
            <a:r>
              <a:rPr lang="en-US" sz="2100" dirty="0"/>
              <a:t>Student score reports recommend Advanced Placement</a:t>
            </a:r>
            <a:r>
              <a:rPr lang="en-US" sz="2100" baseline="30000" dirty="0"/>
              <a:t>®</a:t>
            </a:r>
            <a:r>
              <a:rPr lang="en-US" sz="2100" dirty="0"/>
              <a:t> courses that may be good matches</a:t>
            </a:r>
          </a:p>
          <a:p>
            <a:pPr marL="0" indent="0">
              <a:lnSpc>
                <a:spcPct val="110000"/>
              </a:lnSpc>
              <a:spcBef>
                <a:spcPts val="3000"/>
              </a:spcBef>
              <a:buNone/>
            </a:pPr>
            <a:r>
              <a:rPr lang="en-US" sz="2100" dirty="0"/>
              <a:t>Majors and career exploration with the </a:t>
            </a:r>
            <a:br>
              <a:rPr lang="en-US" sz="2100" dirty="0"/>
            </a:br>
            <a:r>
              <a:rPr lang="en-US" sz="2100" dirty="0"/>
              <a:t>College Board and Roadtrip Nation</a:t>
            </a:r>
          </a:p>
          <a:p>
            <a:pPr marL="0" indent="0">
              <a:lnSpc>
                <a:spcPct val="110000"/>
              </a:lnSpc>
              <a:spcBef>
                <a:spcPts val="3000"/>
              </a:spcBef>
              <a:buNone/>
            </a:pPr>
            <a:r>
              <a:rPr lang="en-US" sz="2100" dirty="0"/>
              <a:t>Free, personalized official SAT practice on Khan Academy based on PSAT</a:t>
            </a:r>
            <a:r>
              <a:rPr lang="en-US" sz="1200" baseline="94000" dirty="0"/>
              <a:t> </a:t>
            </a:r>
            <a:r>
              <a:rPr lang="en-US" sz="2100" dirty="0"/>
              <a:t>10 scores</a:t>
            </a:r>
          </a:p>
        </p:txBody>
      </p:sp>
      <p:sp>
        <p:nvSpPr>
          <p:cNvPr id="3" name="Slide Number Placeholder 2"/>
          <p:cNvSpPr>
            <a:spLocks noGrp="1"/>
          </p:cNvSpPr>
          <p:nvPr>
            <p:ph type="sldNum" sz="quarter" idx="12"/>
          </p:nvPr>
        </p:nvSpPr>
        <p:spPr/>
        <p:txBody>
          <a:bodyPr/>
          <a:lstStyle/>
          <a:p>
            <a:fld id="{017ED8CA-143E-8B40-B3C8-0174DDF149EE}" type="slidenum">
              <a:rPr lang="en-US" smtClean="0"/>
              <a:t>6</a:t>
            </a:fld>
            <a:endParaRPr lang="en-US" dirty="0"/>
          </a:p>
        </p:txBody>
      </p:sp>
    </p:spTree>
    <p:extLst>
      <p:ext uri="{BB962C8B-B14F-4D97-AF65-F5344CB8AC3E}">
        <p14:creationId xmlns:p14="http://schemas.microsoft.com/office/powerpoint/2010/main" val="36428258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78505" y="856506"/>
            <a:ext cx="3687096" cy="1429578"/>
          </a:xfrm>
        </p:spPr>
        <p:txBody>
          <a:bodyPr tIns="0" anchor="t">
            <a:noAutofit/>
          </a:bodyPr>
          <a:lstStyle/>
          <a:p>
            <a:pPr algn="l">
              <a:lnSpc>
                <a:spcPct val="90000"/>
              </a:lnSpc>
            </a:pPr>
            <a:r>
              <a:rPr lang="en-US" sz="3600" dirty="0">
                <a:latin typeface="Roboto Slab Regular"/>
                <a:ea typeface="+mj-ea"/>
              </a:rPr>
              <a:t>PSAT 10 </a:t>
            </a:r>
            <a:br>
              <a:rPr lang="en-US" sz="3600" dirty="0">
                <a:latin typeface="Roboto Slab Regular"/>
                <a:ea typeface="+mj-ea"/>
              </a:rPr>
            </a:br>
            <a:r>
              <a:rPr lang="en-US" sz="3600" dirty="0">
                <a:latin typeface="Roboto Slab Regular"/>
                <a:ea typeface="+mj-ea"/>
              </a:rPr>
              <a:t>Test Dates</a:t>
            </a:r>
          </a:p>
        </p:txBody>
      </p:sp>
      <p:sp>
        <p:nvSpPr>
          <p:cNvPr id="6" name="Content Placeholder 5"/>
          <p:cNvSpPr>
            <a:spLocks noGrp="1"/>
          </p:cNvSpPr>
          <p:nvPr>
            <p:ph idx="1"/>
          </p:nvPr>
        </p:nvSpPr>
        <p:spPr/>
        <p:txBody>
          <a:bodyPr/>
          <a:lstStyle/>
          <a:p>
            <a:pPr marL="0" indent="0">
              <a:buNone/>
            </a:pPr>
            <a:r>
              <a:rPr lang="en-US" sz="2600" b="1" dirty="0">
                <a:solidFill>
                  <a:schemeClr val="accent1"/>
                </a:solidFill>
                <a:latin typeface="Roboto"/>
              </a:rPr>
              <a:t>The PSAT 10 is given in two testing periods: </a:t>
            </a:r>
          </a:p>
        </p:txBody>
      </p:sp>
      <p:grpSp>
        <p:nvGrpSpPr>
          <p:cNvPr id="8" name="Group 7" descr="Fall 2017 Testing Window SEPT. 25 THRU JAN. 26"/>
          <p:cNvGrpSpPr/>
          <p:nvPr/>
        </p:nvGrpSpPr>
        <p:grpSpPr>
          <a:xfrm>
            <a:off x="4773478" y="1402927"/>
            <a:ext cx="6960030" cy="914400"/>
            <a:chOff x="4761938" y="1789820"/>
            <a:chExt cx="2404491" cy="1505857"/>
          </a:xfrm>
        </p:grpSpPr>
        <p:sp>
          <p:nvSpPr>
            <p:cNvPr id="9" name="Rectangle 8"/>
            <p:cNvSpPr/>
            <p:nvPr/>
          </p:nvSpPr>
          <p:spPr>
            <a:xfrm>
              <a:off x="4761938" y="1789820"/>
              <a:ext cx="2404491" cy="1505857"/>
            </a:xfrm>
            <a:prstGeom prst="rect">
              <a:avLst/>
            </a:prstGeom>
            <a:solidFill>
              <a:srgbClr val="1A8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2"/>
            <p:cNvSpPr txBox="1">
              <a:spLocks/>
            </p:cNvSpPr>
            <p:nvPr/>
          </p:nvSpPr>
          <p:spPr>
            <a:xfrm>
              <a:off x="4761938" y="1892300"/>
              <a:ext cx="2404491" cy="1377208"/>
            </a:xfrm>
            <a:prstGeom prst="rect">
              <a:avLst/>
            </a:prstGeom>
          </p:spPr>
          <p:txBody>
            <a:bodyPr lIns="0" tIns="0" rIns="0" bIns="0" anchor="ctr" anchorCtr="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None/>
              </a:pPr>
              <a:r>
                <a:rPr lang="en-US" sz="3200" b="1" dirty="0">
                  <a:solidFill>
                    <a:schemeClr val="bg1"/>
                  </a:solidFill>
                  <a:latin typeface="Roboto"/>
                </a:rPr>
                <a:t>FEB. 25 – MARCH 29, 2019</a:t>
              </a:r>
            </a:p>
          </p:txBody>
        </p:sp>
      </p:grpSp>
      <p:grpSp>
        <p:nvGrpSpPr>
          <p:cNvPr id="13" name="Group 12" descr="Spring 2018 Testing Window FEB. 26 THRU APRIL 27"/>
          <p:cNvGrpSpPr/>
          <p:nvPr/>
        </p:nvGrpSpPr>
        <p:grpSpPr>
          <a:xfrm>
            <a:off x="4773478" y="2784755"/>
            <a:ext cx="6960030" cy="914400"/>
            <a:chOff x="4761938" y="1789820"/>
            <a:chExt cx="2404491" cy="1505857"/>
          </a:xfrm>
        </p:grpSpPr>
        <p:sp>
          <p:nvSpPr>
            <p:cNvPr id="14" name="Rectangle 13"/>
            <p:cNvSpPr/>
            <p:nvPr/>
          </p:nvSpPr>
          <p:spPr>
            <a:xfrm>
              <a:off x="4761938" y="1789820"/>
              <a:ext cx="2404491" cy="1505857"/>
            </a:xfrm>
            <a:prstGeom prst="rect">
              <a:avLst/>
            </a:prstGeom>
            <a:solidFill>
              <a:srgbClr val="1A8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4761938" y="1892300"/>
              <a:ext cx="2404491" cy="1377208"/>
            </a:xfrm>
            <a:prstGeom prst="rect">
              <a:avLst/>
            </a:prstGeom>
          </p:spPr>
          <p:txBody>
            <a:bodyPr lIns="0" tIns="0" rIns="0" bIns="0" anchor="ctr" anchorCtr="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None/>
              </a:pPr>
              <a:r>
                <a:rPr lang="en-US" sz="3200" b="1" dirty="0">
                  <a:solidFill>
                    <a:schemeClr val="bg1"/>
                  </a:solidFill>
                  <a:latin typeface="Roboto"/>
                </a:rPr>
                <a:t>APRIL 1 – APRIL 26, 2019</a:t>
              </a:r>
            </a:p>
          </p:txBody>
        </p:sp>
      </p:grpSp>
      <p:sp>
        <p:nvSpPr>
          <p:cNvPr id="3" name="Slide Number Placeholder 2"/>
          <p:cNvSpPr>
            <a:spLocks noGrp="1"/>
          </p:cNvSpPr>
          <p:nvPr>
            <p:ph type="sldNum" sz="quarter" idx="12"/>
          </p:nvPr>
        </p:nvSpPr>
        <p:spPr/>
        <p:txBody>
          <a:bodyPr/>
          <a:lstStyle/>
          <a:p>
            <a:fld id="{017ED8CA-143E-8B40-B3C8-0174DDF149EE}" type="slidenum">
              <a:rPr lang="en-US" smtClean="0"/>
              <a:t>7</a:t>
            </a:fld>
            <a:endParaRPr lang="en-US" dirty="0"/>
          </a:p>
        </p:txBody>
      </p:sp>
    </p:spTree>
    <p:extLst>
      <p:ext uri="{BB962C8B-B14F-4D97-AF65-F5344CB8AC3E}">
        <p14:creationId xmlns:p14="http://schemas.microsoft.com/office/powerpoint/2010/main" val="24674670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57" y="2040822"/>
            <a:ext cx="4242857" cy="1301895"/>
          </a:xfrm>
        </p:spPr>
        <p:txBody>
          <a:bodyPr/>
          <a:lstStyle/>
          <a:p>
            <a:r>
              <a:rPr lang="en-US" dirty="0"/>
              <a:t>Skills Tested </a:t>
            </a:r>
            <a:br>
              <a:rPr lang="en-US" dirty="0"/>
            </a:br>
            <a:r>
              <a:rPr lang="en-US" dirty="0"/>
              <a:t>on the PSAT 10</a:t>
            </a:r>
          </a:p>
        </p:txBody>
      </p:sp>
    </p:spTree>
    <p:extLst>
      <p:ext uri="{BB962C8B-B14F-4D97-AF65-F5344CB8AC3E}">
        <p14:creationId xmlns:p14="http://schemas.microsoft.com/office/powerpoint/2010/main" val="158503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05" y="856506"/>
            <a:ext cx="3687096" cy="1429578"/>
          </a:xfrm>
        </p:spPr>
        <p:txBody>
          <a:bodyPr anchor="t">
            <a:noAutofit/>
          </a:bodyPr>
          <a:lstStyle/>
          <a:p>
            <a:r>
              <a:rPr lang="en-US" sz="3600" dirty="0"/>
              <a:t>Skills Tested</a:t>
            </a:r>
          </a:p>
        </p:txBody>
      </p:sp>
      <p:pic>
        <p:nvPicPr>
          <p:cNvPr id="3" name="Picture 2" descr="Icon of a book"/>
          <p:cNvPicPr>
            <a:picLocks noChangeAspect="1"/>
          </p:cNvPicPr>
          <p:nvPr/>
        </p:nvPicPr>
        <p:blipFill>
          <a:blip r:embed="rId2"/>
          <a:stretch>
            <a:fillRect/>
          </a:stretch>
        </p:blipFill>
        <p:spPr>
          <a:xfrm>
            <a:off x="4824088" y="888878"/>
            <a:ext cx="772302" cy="772302"/>
          </a:xfrm>
          <a:prstGeom prst="rect">
            <a:avLst/>
          </a:prstGeom>
        </p:spPr>
      </p:pic>
      <p:pic>
        <p:nvPicPr>
          <p:cNvPr id="9" name="Picture 8" descr="Icon of a pencil and paper"/>
          <p:cNvPicPr>
            <a:picLocks noChangeAspect="1"/>
          </p:cNvPicPr>
          <p:nvPr/>
        </p:nvPicPr>
        <p:blipFill>
          <a:blip r:embed="rId3"/>
          <a:stretch>
            <a:fillRect/>
          </a:stretch>
        </p:blipFill>
        <p:spPr>
          <a:xfrm>
            <a:off x="4824088" y="1805444"/>
            <a:ext cx="772302" cy="772302"/>
          </a:xfrm>
          <a:prstGeom prst="rect">
            <a:avLst/>
          </a:prstGeom>
        </p:spPr>
      </p:pic>
      <p:pic>
        <p:nvPicPr>
          <p:cNvPr id="6" name="Picture 5" descr="Icon of addition, subtraction, multiplication, and division signs"/>
          <p:cNvPicPr>
            <a:picLocks noChangeAspect="1"/>
          </p:cNvPicPr>
          <p:nvPr/>
        </p:nvPicPr>
        <p:blipFill>
          <a:blip r:embed="rId4"/>
          <a:stretch>
            <a:fillRect/>
          </a:stretch>
        </p:blipFill>
        <p:spPr>
          <a:xfrm>
            <a:off x="4824088" y="2722011"/>
            <a:ext cx="772302" cy="772302"/>
          </a:xfrm>
          <a:prstGeom prst="rect">
            <a:avLst/>
          </a:prstGeom>
        </p:spPr>
      </p:pic>
      <p:sp>
        <p:nvSpPr>
          <p:cNvPr id="14" name="Content Placeholder 2"/>
          <p:cNvSpPr>
            <a:spLocks noGrp="1"/>
          </p:cNvSpPr>
          <p:nvPr>
            <p:ph idx="1"/>
          </p:nvPr>
        </p:nvSpPr>
        <p:spPr>
          <a:xfrm>
            <a:off x="5751285" y="559824"/>
            <a:ext cx="5986778" cy="5566339"/>
          </a:xfrm>
        </p:spPr>
        <p:txBody>
          <a:bodyPr/>
          <a:lstStyle/>
          <a:p>
            <a:pPr marL="0" indent="0">
              <a:lnSpc>
                <a:spcPct val="150000"/>
              </a:lnSpc>
              <a:buNone/>
            </a:pPr>
            <a:r>
              <a:rPr lang="en-US" sz="3500" dirty="0"/>
              <a:t>Reading Test</a:t>
            </a:r>
          </a:p>
          <a:p>
            <a:pPr marL="0" indent="0">
              <a:lnSpc>
                <a:spcPct val="150000"/>
              </a:lnSpc>
              <a:buNone/>
            </a:pPr>
            <a:r>
              <a:rPr lang="en-US" sz="3500" dirty="0"/>
              <a:t>Writing and Language Test</a:t>
            </a:r>
          </a:p>
          <a:p>
            <a:pPr marL="0" indent="0">
              <a:lnSpc>
                <a:spcPct val="150000"/>
              </a:lnSpc>
              <a:buNone/>
            </a:pPr>
            <a:r>
              <a:rPr lang="en-US" sz="3500" dirty="0"/>
              <a:t>Math Test</a:t>
            </a:r>
          </a:p>
        </p:txBody>
      </p:sp>
      <p:sp>
        <p:nvSpPr>
          <p:cNvPr id="12" name="Content Placeholder 1"/>
          <p:cNvSpPr txBox="1">
            <a:spLocks/>
          </p:cNvSpPr>
          <p:nvPr/>
        </p:nvSpPr>
        <p:spPr>
          <a:xfrm>
            <a:off x="5370286" y="3657597"/>
            <a:ext cx="6363222" cy="3063287"/>
          </a:xfrm>
          <a:prstGeom prst="rect">
            <a:avLst/>
          </a:prstGeom>
        </p:spPr>
        <p:txBody>
          <a:bodyPr lIns="0" tIns="228600" rIns="0" bIns="0"/>
          <a:lstStyle>
            <a:lvl1pPr marL="3429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1pPr>
            <a:lvl2pPr marL="8001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2pPr>
            <a:lvl3pPr marL="12573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3pPr>
            <a:lvl4pPr marL="17145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4pPr>
            <a:lvl5pPr marL="2171700" indent="-342900" algn="l" defTabSz="457200" rtl="0" eaLnBrk="1" latinLnBrk="0" hangingPunct="1">
              <a:spcBef>
                <a:spcPct val="20000"/>
              </a:spcBef>
              <a:buClr>
                <a:srgbClr val="009CDE"/>
              </a:buClr>
              <a:buFont typeface="Arial"/>
              <a:buChar char="•"/>
              <a:defRPr sz="2800" kern="1200">
                <a:solidFill>
                  <a:schemeClr val="tx1"/>
                </a:solidFill>
                <a:latin typeface="Roboto Medium"/>
                <a:ea typeface="+mn-ea"/>
                <a:cs typeface="Robo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Roboto"/>
              </a:rPr>
              <a:t>Each test assesses the academic skills that students have developed over the years, primarily through their coursework. </a:t>
            </a:r>
          </a:p>
          <a:p>
            <a:r>
              <a:rPr lang="en-US" sz="2400" dirty="0">
                <a:latin typeface="Roboto"/>
              </a:rPr>
              <a:t>These skills are considered essential for success in high school, college, and career</a:t>
            </a:r>
            <a:r>
              <a:rPr lang="en-US" sz="2400" dirty="0"/>
              <a:t>. </a:t>
            </a:r>
          </a:p>
        </p:txBody>
      </p:sp>
      <p:sp>
        <p:nvSpPr>
          <p:cNvPr id="5" name="Slide Number Placeholder 4"/>
          <p:cNvSpPr>
            <a:spLocks noGrp="1"/>
          </p:cNvSpPr>
          <p:nvPr>
            <p:ph type="sldNum" sz="quarter" idx="12"/>
          </p:nvPr>
        </p:nvSpPr>
        <p:spPr>
          <a:prstGeom prst="rect">
            <a:avLst/>
          </a:prstGeom>
        </p:spPr>
        <p:txBody>
          <a:bodyPr/>
          <a:lstStyle/>
          <a:p>
            <a:fld id="{58B64256-0847-0E43-8322-5E20E92606A0}"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720251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Title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tem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ontent Slides">
  <a:themeElements>
    <a:clrScheme name="CB-Blue-K-12">
      <a:dk1>
        <a:srgbClr val="1E1E1E"/>
      </a:dk1>
      <a:lt1>
        <a:srgbClr val="FFFFFF"/>
      </a:lt1>
      <a:dk2>
        <a:srgbClr val="505050"/>
      </a:dk2>
      <a:lt2>
        <a:srgbClr val="DCDCDC"/>
      </a:lt2>
      <a:accent1>
        <a:srgbClr val="009CDE"/>
      </a:accent1>
      <a:accent2>
        <a:srgbClr val="71C5E8"/>
      </a:accent2>
      <a:accent3>
        <a:srgbClr val="E57200"/>
      </a:accent3>
      <a:accent4>
        <a:srgbClr val="AF2D8A"/>
      </a:accent4>
      <a:accent5>
        <a:srgbClr val="1E1E1E"/>
      </a:accent5>
      <a:accent6>
        <a:srgbClr val="1E1E1E"/>
      </a:accent6>
      <a:hlink>
        <a:srgbClr val="006298"/>
      </a:hlink>
      <a:folHlink>
        <a:srgbClr val="E8796D"/>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 Content Slide - No Side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 Content Slide - Large Text (+4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 Content Slide - Large Text (+12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3046</TotalTime>
  <Words>1007</Words>
  <Application>Microsoft Office PowerPoint</Application>
  <PresentationFormat>Widescreen</PresentationFormat>
  <Paragraphs>219</Paragraphs>
  <Slides>43</Slides>
  <Notes>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43</vt:i4>
      </vt:variant>
    </vt:vector>
  </HeadingPairs>
  <TitlesOfParts>
    <vt:vector size="56" baseType="lpstr">
      <vt:lpstr>Arial</vt:lpstr>
      <vt:lpstr>Calibri</vt:lpstr>
      <vt:lpstr>Roboto</vt:lpstr>
      <vt:lpstr>Roboto Medium</vt:lpstr>
      <vt:lpstr>Roboto Slab</vt:lpstr>
      <vt:lpstr>Roboto Slab Regular</vt:lpstr>
      <vt:lpstr>Title Slides</vt:lpstr>
      <vt:lpstr>Section Dividers</vt:lpstr>
      <vt:lpstr>Statement Slide</vt:lpstr>
      <vt:lpstr>2_Content Slides</vt:lpstr>
      <vt:lpstr>5. Content Slide - No Sidebar</vt:lpstr>
      <vt:lpstr>6. Content Slide - Large Text (+4pt)</vt:lpstr>
      <vt:lpstr>7. Content Slide - Large Text (+12pt)</vt:lpstr>
      <vt:lpstr>Prepare for  the 2019 PSAT™ 10</vt:lpstr>
      <vt:lpstr>Contents</vt:lpstr>
      <vt:lpstr>What Is the PSAT 10?</vt:lpstr>
      <vt:lpstr>Some  Key Facts</vt:lpstr>
      <vt:lpstr>What to Know About the  PSAT 10</vt:lpstr>
      <vt:lpstr>Benefits of the PSAT 10</vt:lpstr>
      <vt:lpstr>PSAT 10  Test Dates</vt:lpstr>
      <vt:lpstr>Skills Tested  on the PSAT 10</vt:lpstr>
      <vt:lpstr>Skills Tested</vt:lpstr>
      <vt:lpstr>Reading  Test</vt:lpstr>
      <vt:lpstr>Reading  Test </vt:lpstr>
      <vt:lpstr>Writing and Language  Test</vt:lpstr>
      <vt:lpstr>Writing and Language  Test </vt:lpstr>
      <vt:lpstr>Math Test</vt:lpstr>
      <vt:lpstr>Math Test </vt:lpstr>
      <vt:lpstr>How Do the PSAT/NMSQT and PSAT 10 Connect to         the SAT?</vt:lpstr>
      <vt:lpstr>How Do the PSAT/NMSQT  and PSAT 10 Connect to  the SAT?</vt:lpstr>
      <vt:lpstr>How Do the PSAT/NMSQT and PSAT 10 Compare to  the SAT?</vt:lpstr>
      <vt:lpstr>How to Prepare for the PSAT 10</vt:lpstr>
      <vt:lpstr>Know How the PSAT 10 Is Scored</vt:lpstr>
      <vt:lpstr>Personalized Skills Information</vt:lpstr>
      <vt:lpstr>Preparation Starts in  School</vt:lpstr>
      <vt:lpstr>Sample PSAT 10 Questions</vt:lpstr>
      <vt:lpstr>Reading  Test  </vt:lpstr>
      <vt:lpstr>Reading  Test   </vt:lpstr>
      <vt:lpstr>Reading  Test    </vt:lpstr>
      <vt:lpstr>Writing and Language  Test  </vt:lpstr>
      <vt:lpstr>Writing and Language  Test   </vt:lpstr>
      <vt:lpstr>Writing and Language  Test    </vt:lpstr>
      <vt:lpstr>Math Test  </vt:lpstr>
      <vt:lpstr>Math Test   </vt:lpstr>
      <vt:lpstr>Math Test    </vt:lpstr>
      <vt:lpstr>Math Test     </vt:lpstr>
      <vt:lpstr>Math Test      </vt:lpstr>
      <vt:lpstr>Math Section</vt:lpstr>
      <vt:lpstr>Math Section  </vt:lpstr>
      <vt:lpstr>Math Section</vt:lpstr>
      <vt:lpstr>Resources</vt:lpstr>
      <vt:lpstr>Resources </vt:lpstr>
      <vt:lpstr>Resources </vt:lpstr>
      <vt:lpstr>Resources </vt:lpstr>
      <vt:lpstr>Take the 2019 PSAT 10</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Culley, Bridget L.</cp:lastModifiedBy>
  <cp:revision>287</cp:revision>
  <cp:lastPrinted>2017-11-17T05:46:42Z</cp:lastPrinted>
  <dcterms:created xsi:type="dcterms:W3CDTF">2016-08-22T23:40:38Z</dcterms:created>
  <dcterms:modified xsi:type="dcterms:W3CDTF">2019-04-08T17:31:51Z</dcterms:modified>
</cp:coreProperties>
</file>